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92" r:id="rId2"/>
  </p:sldMasterIdLst>
  <p:notesMasterIdLst>
    <p:notesMasterId r:id="rId23"/>
  </p:notesMasterIdLst>
  <p:sldIdLst>
    <p:sldId id="309" r:id="rId3"/>
    <p:sldId id="481" r:id="rId4"/>
    <p:sldId id="310" r:id="rId5"/>
    <p:sldId id="564" r:id="rId6"/>
    <p:sldId id="565" r:id="rId7"/>
    <p:sldId id="314" r:id="rId8"/>
    <p:sldId id="312" r:id="rId9"/>
    <p:sldId id="304" r:id="rId10"/>
    <p:sldId id="517" r:id="rId11"/>
    <p:sldId id="567" r:id="rId12"/>
    <p:sldId id="420" r:id="rId13"/>
    <p:sldId id="543" r:id="rId14"/>
    <p:sldId id="519" r:id="rId15"/>
    <p:sldId id="400" r:id="rId16"/>
    <p:sldId id="521" r:id="rId17"/>
    <p:sldId id="315" r:id="rId18"/>
    <p:sldId id="321" r:id="rId19"/>
    <p:sldId id="323" r:id="rId20"/>
    <p:sldId id="311" r:id="rId21"/>
    <p:sldId id="483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D"/>
    <a:srgbClr val="FB0D0D"/>
    <a:srgbClr val="011701"/>
    <a:srgbClr val="FFFF00"/>
    <a:srgbClr val="FF9933"/>
    <a:srgbClr val="FF66CC"/>
    <a:srgbClr val="00CCFF"/>
    <a:srgbClr val="7D2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8" autoAdjust="0"/>
    <p:restoredTop sz="94504" autoAdjust="0"/>
  </p:normalViewPr>
  <p:slideViewPr>
    <p:cSldViewPr>
      <p:cViewPr varScale="1">
        <p:scale>
          <a:sx n="87" d="100"/>
          <a:sy n="87" d="100"/>
        </p:scale>
        <p:origin x="10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B17E99E8-7CAA-4FBA-8418-F8815FD7FE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8E1183C1-17FF-49DC-B59D-4B9E5F229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B6E0DD91-46FC-469E-B313-83C3F21E87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xmlns="" id="{7F898B91-14CF-4CE5-8C76-44AA4A0504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xmlns="" id="{806FFBAC-8D3A-4E24-852D-B084003EA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BC7D0B-ACF1-47A3-BBE4-219BACF64F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1888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94373029-F7BB-4C8F-9045-425D33F2EF3E}" type="slidenum">
              <a:rPr lang="pt-BR" altLang="pt-BR" smtClean="0">
                <a:latin typeface="Arial" panose="020B0604020202020204" pitchFamily="34" charset="0"/>
              </a:rPr>
              <a:pPr/>
              <a:t>9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83908AD-90D8-417F-908D-42B81B1AE1FC}" type="slidenum">
              <a:rPr lang="pt-BR" altLang="pt-BR" smtClean="0">
                <a:latin typeface="Arial" panose="020B0604020202020204" pitchFamily="34" charset="0"/>
              </a:rPr>
              <a:pPr/>
              <a:t>13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284198A4-6F63-4483-9AA4-5A0A1EBD4DA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C77D5687-5F7E-4801-B469-87280C3ADA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3AE945BD-1D17-469E-A135-30D5C699ED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8771072C-6B35-4B79-9C96-24545643E2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7744EB03-2CA5-4A37-BE81-D98DEBC3EA0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57E3FFBF-FF57-4D57-A171-5419988E441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E91B0791-5E75-4DF9-9D12-ED4C7D968C9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F24F7682-1594-4132-A6CC-268B2E1E04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1C194C7E-E4A8-4FE8-B3BA-C76FFFE62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174E5551-89C0-48D4-8D17-50FE15C7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9C6F-BE50-458C-A5CA-8EDB98BD4E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0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0974-4349-421E-83C4-17A8DBAEA1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21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FB70-BCBB-498C-BC96-A9D9B09F97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594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4543-905C-4B24-8B69-41C5D2087C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17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8D57D35-CD7E-4A53-89D9-649E85D1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6F0CB52-B55A-4FFC-BCE7-942C7393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C3024A2-3E50-4128-9F4A-DA5DF4C4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7FF5657-063B-4646-97C7-F97A02A811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719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E20402C-BB44-41E7-96E4-1D2A2395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1CE630A-8A15-441E-B5BD-673F71D1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A51ACBD-710B-4DB1-9261-9D89D669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A357A7F4-1ACC-4F2D-807D-4D33913F4A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81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C6B772A-52B8-4FA2-AC37-1A3076A2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EB2B958-243A-4B14-BB93-3ECBFB77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414EB2B-A014-465F-A19C-F238EC0F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D4DF769-E0DB-4CA6-A703-8E2A332CD4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086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CAF679B-4753-4A99-A378-F33A8786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05D34BA-F284-417A-83E9-0AB9588A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5F4C494-F7BE-4F83-848E-AAD02F58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CDB2BB26-A4C9-4A48-91A4-968B2D5B88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028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FCE1799-B1D1-4890-9844-2A6429FA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F0C2786-36EA-4E1C-8E71-883A78B1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BF90579F-B4FE-458F-8C38-18FAC8EE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F56A81E-4F3B-4C90-A686-FED5DDAB73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5204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F6807C7-9C8B-4B3E-8CB3-8C40AF3E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7EA7A8A-8348-4AA0-B1A0-3F9E8A34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586A11E-E741-49B5-B099-6E6518CE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AA8C823-09AA-430E-8267-7A63828038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716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7DBA666-2E3F-47D2-A8B0-94AABA25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057F057-C544-46AC-9819-8012B674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B68E2CF-9729-4E62-A456-49A28376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743F5097-8213-46FA-AD33-7FAB277C71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743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34AB4-4283-4A6A-A787-D58C495581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3871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66F4971-41A2-4D07-AC57-6A3B007F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2681DA3-59A4-47E6-9CE2-F87D83F6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20F9BE8-6F0F-4186-882E-F5E7F906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47039674-DEC1-4020-91A9-0C5DEB7A98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618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B1CAA96-50D0-4E9C-8B9C-589974A7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422CDA1-E487-4BDF-8F9E-2BE4CAD3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39F6174-AB9D-4F05-867C-C3591933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E7AB50A-E671-44FE-8390-7B9084CADE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4992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CEEE4C4-A062-408A-BC23-25679E9D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903759-40A3-4F30-9F8E-13DB853C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4FE95C0-5E3A-4A7F-98F8-736DCF51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FA9CE52-B75F-4F64-B3CD-E49D8B3F1A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5562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65CD503-9C53-42AF-9FA0-B7BC379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6440CAB-5602-4383-8D8F-D83FA34B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C3F1DCC-3CFB-47BE-86FF-36D151A4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3DBF8617-EBA6-4841-B60B-6D77AB4F1F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866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0CDA-1C97-4C85-BE7A-5C70EB4A0E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079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F6F8-D6C2-406A-9DA5-A5456A5295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83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6B61-F00F-4D3B-896E-102B0135D8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024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C347-CBAD-4D70-968D-8D7D84F04E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796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5FA0-A779-4756-A888-35FAC04F3E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08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246B-DCB7-43F8-9DC6-56361C531A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29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A7E53-75C9-465E-B4BD-6D7BA73D17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30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6563" name="Freeform 3">
              <a:extLst>
                <a:ext uri="{FF2B5EF4-FFF2-40B4-BE49-F238E27FC236}">
                  <a16:creationId xmlns:a16="http://schemas.microsoft.com/office/drawing/2014/main" xmlns="" id="{A934C81B-4B64-44E3-9A1B-8B2E798E705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4" name="Freeform 4">
              <a:extLst>
                <a:ext uri="{FF2B5EF4-FFF2-40B4-BE49-F238E27FC236}">
                  <a16:creationId xmlns:a16="http://schemas.microsoft.com/office/drawing/2014/main" xmlns="" id="{83BD1344-B645-47EC-87CA-1E9832C4EF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5" name="Freeform 5">
              <a:extLst>
                <a:ext uri="{FF2B5EF4-FFF2-40B4-BE49-F238E27FC236}">
                  <a16:creationId xmlns:a16="http://schemas.microsoft.com/office/drawing/2014/main" xmlns="" id="{24B78014-EB4F-40FA-A7B8-D95560031C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6" name="Freeform 6">
              <a:extLst>
                <a:ext uri="{FF2B5EF4-FFF2-40B4-BE49-F238E27FC236}">
                  <a16:creationId xmlns:a16="http://schemas.microsoft.com/office/drawing/2014/main" xmlns="" id="{2BBD00BB-90A3-42CE-BE28-BFBF6AEE4B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D0F7A277-17A9-4DBF-B766-6FA70A00097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xmlns="" id="{84B49023-6BC8-4DCA-8EBC-5CA29511C40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xmlns="" id="{4B0A1901-C59D-4D13-9AE9-7261A1F779D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6570" name="Rectangle 10">
            <a:extLst>
              <a:ext uri="{FF2B5EF4-FFF2-40B4-BE49-F238E27FC236}">
                <a16:creationId xmlns:a16="http://schemas.microsoft.com/office/drawing/2014/main" xmlns="" id="{8F4B0E04-F4D9-42FE-A66E-1EBC92422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xmlns="" id="{22ACE89E-EF2E-4F6B-88CE-8F8BC2609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xmlns="" id="{5228C6C9-951C-4451-982F-84FF606CB7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xmlns="" id="{798FB042-2E13-4D73-ADAA-4915485C6A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xmlns="" id="{22FEA5CA-9F6A-4730-8550-0AA2E1D5BF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D52082-803E-4092-A661-23690AF9A7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38" r:id="rId1"/>
    <p:sldLayoutId id="2147485827" r:id="rId2"/>
    <p:sldLayoutId id="2147485828" r:id="rId3"/>
    <p:sldLayoutId id="2147485829" r:id="rId4"/>
    <p:sldLayoutId id="2147485830" r:id="rId5"/>
    <p:sldLayoutId id="2147485831" r:id="rId6"/>
    <p:sldLayoutId id="2147485832" r:id="rId7"/>
    <p:sldLayoutId id="2147485833" r:id="rId8"/>
    <p:sldLayoutId id="2147485834" r:id="rId9"/>
    <p:sldLayoutId id="2147485835" r:id="rId10"/>
    <p:sldLayoutId id="2147485836" r:id="rId11"/>
    <p:sldLayoutId id="21474858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9AC6268-6775-448C-B62F-2E18F35282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07025B2-D80B-48D6-AD60-465BDB28FB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8CC2C56-4275-4589-A669-01148B76A4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DDE1D6-9A6B-4673-8F42-51C5884D14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5840" r:id="rId2"/>
    <p:sldLayoutId id="2147485841" r:id="rId3"/>
    <p:sldLayoutId id="2147485842" r:id="rId4"/>
    <p:sldLayoutId id="2147485843" r:id="rId5"/>
    <p:sldLayoutId id="2147485844" r:id="rId6"/>
    <p:sldLayoutId id="2147485845" r:id="rId7"/>
    <p:sldLayoutId id="2147485846" r:id="rId8"/>
    <p:sldLayoutId id="2147485847" r:id="rId9"/>
    <p:sldLayoutId id="2147485848" r:id="rId10"/>
    <p:sldLayoutId id="2147485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553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188" y="4437063"/>
            <a:ext cx="7597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pt-BR" sz="1600" b="1" i="1">
                <a:latin typeface="Lucida Console" panose="020B0609040504020204" pitchFamily="49" charset="0"/>
              </a:rPr>
              <a:t>Em 2030, haverá 100 idosos (60 anos e +) para 100 crianças e adolescentes de 0 a 14 anos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1188" y="5013325"/>
            <a:ext cx="79216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pt-BR" sz="1800" b="1" i="1">
                <a:latin typeface="Lucida Console" panose="020B0609040504020204" pitchFamily="49" charset="0"/>
              </a:rPr>
              <a:t>Se em 2030 o número de idosos vai se igualar com o número de</a:t>
            </a:r>
            <a:r>
              <a:rPr lang="pt-BR" altLang="pt-BR" sz="1800" b="1">
                <a:latin typeface="Lucida Console" panose="020B0609040504020204" pitchFamily="49" charset="0"/>
              </a:rPr>
              <a:t> </a:t>
            </a:r>
            <a:r>
              <a:rPr lang="pt-BR" altLang="pt-BR" sz="1600" b="1" i="1">
                <a:latin typeface="Lucida Console" panose="020B0609040504020204" pitchFamily="49" charset="0"/>
              </a:rPr>
              <a:t>crianças e jovens, em 2055 haverá 208 idosos para cada 100 pessoas de 0 a 14 anos. E o processo não vai parar por aí, pois em 2100 o IE será de 276 idosos para cada 100 pessoas da base da pirâmide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71550" y="188913"/>
            <a:ext cx="6624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latin typeface="Lucida Console" panose="020B0609040504020204" pitchFamily="49" charset="0"/>
              </a:rPr>
              <a:t>Índice de Envelhecimento (IE) e idade mediana da população brasileira: 1950-2100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08175" y="6461125"/>
            <a:ext cx="626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Lucida Console" panose="020B0609040504020204" pitchFamily="49" charset="0"/>
              </a:rPr>
              <a:t>REVISTA PORTAL de Divulgação, n.40, Ano IV. Mar/Abr/Mai, 2014, ISSN 2178-3454. www.portaldoenvelhecimento.org.br/revista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8775"/>
            <a:ext cx="73437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sp>
        <p:nvSpPr>
          <p:cNvPr id="26628" name="CaixaDeTexto 5"/>
          <p:cNvSpPr txBox="1">
            <a:spLocks noChangeArrowheads="1"/>
          </p:cNvSpPr>
          <p:nvPr/>
        </p:nvSpPr>
        <p:spPr bwMode="auto">
          <a:xfrm>
            <a:off x="6659563" y="6321425"/>
            <a:ext cx="1916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Constantia" panose="02030602050306030303" pitchFamily="18" charset="0"/>
              </a:rPr>
              <a:t>Fonte: Revista Lancet 2012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14344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824413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979613" y="6092825"/>
            <a:ext cx="5511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latin typeface="High Tower Text" panose="02040502050506030303" pitchFamily="18" charset="0"/>
              </a:rPr>
              <a:t>Fonte: Quase a metade dos adultos no Brasil &amp;#233; sedent&amp;#225;ria, aponta IBGE –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latin typeface="High Tower Text" panose="02040502050506030303" pitchFamily="18" charset="0"/>
              </a:rPr>
              <a:t> 10/12/2014 - Cotidiano - Folha de S.Paulo 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Resultado de imagem para dados sobre mortalidade por inativ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647825"/>
            <a:ext cx="69484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1F9C578-E8CE-4C07-82B5-546EFAD314CF}"/>
              </a:ext>
            </a:extLst>
          </p:cNvPr>
          <p:cNvSpPr/>
          <p:nvPr/>
        </p:nvSpPr>
        <p:spPr>
          <a:xfrm>
            <a:off x="2036868" y="620688"/>
            <a:ext cx="49617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INATIVIDADE FÍSICA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763588" y="5516563"/>
            <a:ext cx="750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1800">
                <a:latin typeface="Verdana" panose="020B0604030504040204" pitchFamily="34" charset="0"/>
              </a:rPr>
              <a:t> Mais de 5 milhões de mortes por ano no mundo são atribuídas à inatividade física</a:t>
            </a:r>
            <a:endParaRPr lang="pt-BR" altLang="pt-BR" sz="1800">
              <a:latin typeface="Constantia" panose="02030602050306030303" pitchFamily="18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11213" y="4581525"/>
            <a:ext cx="7505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1800">
                <a:latin typeface="Verdana" panose="020B0604030504040204" pitchFamily="34" charset="0"/>
              </a:rPr>
              <a:t>Dados de 122 países, representando quase 90% da população mundial, mostraram que 1/3 dos adultos é fisicamente inativo</a:t>
            </a:r>
            <a:endParaRPr lang="pt-BR" altLang="pt-BR" sz="1800">
              <a:latin typeface="Constantia" panose="02030602050306030303" pitchFamily="18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987675" y="6164263"/>
            <a:ext cx="6391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times" panose="02020603050405020304" pitchFamily="18" charset="0"/>
              </a:rPr>
              <a:t>Cad. Saúde Pública vol.30 no.12 Rio de Janeiro dez. 2014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981075"/>
            <a:ext cx="7994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Lucida Sans Unicode" panose="020B0602030504020204" pitchFamily="34" charset="0"/>
              </a:rPr>
              <a:t>OBESIDADE NO BRASIL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624637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6877050" y="6165850"/>
            <a:ext cx="1135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High Tower Text" panose="02040502050506030303" pitchFamily="18" charset="0"/>
              </a:rPr>
              <a:t>VIGITEL 2014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img_20120725_0929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Franklin Gothic Medium" panose="020B0603020102020204" pitchFamily="34" charset="0"/>
              </a:rPr>
              <a:t>DOENÇA CRÔNICAS DEGENERATIVAS NÃO TRANSMISSÍVEIS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0CE85248-4B64-4F16-8375-FC74201E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200" dirty="0">
                <a:solidFill>
                  <a:srgbClr val="66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963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555875" y="6092825"/>
            <a:ext cx="48783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/>
              <a:t>Fonte:</a:t>
            </a:r>
            <a:r>
              <a:rPr lang="pt-BR" altLang="pt-BR" sz="1000">
                <a:latin typeface="High Tower Text" panose="02040502050506030303" pitchFamily="18" charset="0"/>
              </a:rPr>
              <a:t>MALTA, Deborah Carvalho et al.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High Tower Text" panose="02040502050506030303" pitchFamily="18" charset="0"/>
              </a:rPr>
              <a:t>Mortalidade por doenças crônicas não transmissíveis no Brasil e suas regiões, 2000 a 2011.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i="1">
                <a:latin typeface="High Tower Text" panose="02040502050506030303" pitchFamily="18" charset="0"/>
              </a:rPr>
              <a:t> Epidemiol. Serv. Saúde</a:t>
            </a:r>
            <a:r>
              <a:rPr lang="pt-BR" altLang="pt-BR" sz="1000">
                <a:latin typeface="High Tower Text" panose="02040502050506030303" pitchFamily="18" charset="0"/>
              </a:rPr>
              <a:t> [online]. 2014, vol.23, n.4 [citado  2015-06-08], pp. 599-608 . </a:t>
            </a:r>
          </a:p>
        </p:txBody>
      </p:sp>
      <p:pic>
        <p:nvPicPr>
          <p:cNvPr id="337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3357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D37A0A1-0ED1-42C8-92A3-770E8A955454}"/>
              </a:ext>
            </a:extLst>
          </p:cNvPr>
          <p:cNvSpPr txBox="1"/>
          <p:nvPr/>
        </p:nvSpPr>
        <p:spPr>
          <a:xfrm>
            <a:off x="928688" y="620713"/>
            <a:ext cx="7459662" cy="376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B050"/>
                </a:solidFill>
                <a:latin typeface="Arial Rounded MT Bold" pitchFamily="34" charset="0"/>
                <a:cs typeface="Aharoni" pitchFamily="2" charset="-79"/>
              </a:rPr>
              <a:t>Óbitos no Estado de São Paulo em 2011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F40CDD0-637C-4C94-83B8-0DBC469D9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6165850"/>
            <a:ext cx="557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eaLnBrk="1" fontAlgn="b" hangingPunct="1"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Fonte: MS/SVS/DASIS - Sistema de Informações sobre Mortalidade - SIM</a:t>
            </a:r>
          </a:p>
        </p:txBody>
      </p:sp>
      <p:sp>
        <p:nvSpPr>
          <p:cNvPr id="34820" name="CaixaDeTexto 1"/>
          <p:cNvSpPr txBox="1">
            <a:spLocks noChangeArrowheads="1"/>
          </p:cNvSpPr>
          <p:nvPr/>
        </p:nvSpPr>
        <p:spPr bwMode="auto">
          <a:xfrm>
            <a:off x="5003800" y="188913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D0FF44"/>
                </a:solidFill>
                <a:cs typeface="Arial" panose="020B0604020202020204" pitchFamily="34" charset="0"/>
              </a:rPr>
              <a:t>Magnitude das DANT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072312" cy="48244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BEA09AF-3B65-4DBA-B9FC-2E5D381A06BE}"/>
              </a:ext>
            </a:extLst>
          </p:cNvPr>
          <p:cNvSpPr txBox="1"/>
          <p:nvPr/>
        </p:nvSpPr>
        <p:spPr>
          <a:xfrm>
            <a:off x="900113" y="476250"/>
            <a:ext cx="7715250" cy="37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B050"/>
                </a:solidFill>
                <a:latin typeface="Arial Rounded MT Bold" pitchFamily="34" charset="0"/>
                <a:cs typeface="Aharoni" pitchFamily="2" charset="-79"/>
              </a:rPr>
              <a:t>Óbitos no Estado de São Paulo em 2011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8B6B8F-2311-4CD1-960F-E54FE055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6256338"/>
            <a:ext cx="55721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eaLnBrk="1" fontAlgn="b" hangingPunct="1"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Fonte: MS/SVS/DASIS - Sistema de Informações sobre Mortalidade - SIM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96975"/>
            <a:ext cx="6072187" cy="50180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4120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0"/>
          <p:cNvSpPr>
            <a:spLocks noChangeArrowheads="1"/>
          </p:cNvSpPr>
          <p:nvPr/>
        </p:nvSpPr>
        <p:spPr bwMode="auto">
          <a:xfrm>
            <a:off x="250825" y="476250"/>
            <a:ext cx="849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/>
              <a:t>COEFICIENTE DE HOSPITALIZAÇÃO, CUSTO HOSPITALAR E MÉDIA DE PERMANÊNCIA EM HOSPITAIS DA POPULAÇÃO BRASILEIRA, RIBEIRÃO PRETO, SÃO PAULO, 2009</a:t>
            </a:r>
          </a:p>
        </p:txBody>
      </p:sp>
      <p:sp>
        <p:nvSpPr>
          <p:cNvPr id="36868" name="Rectangle 31"/>
          <p:cNvSpPr>
            <a:spLocks noChangeArrowheads="1"/>
          </p:cNvSpPr>
          <p:nvPr/>
        </p:nvSpPr>
        <p:spPr bwMode="auto">
          <a:xfrm>
            <a:off x="827088" y="5876925"/>
            <a:ext cx="7561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/>
              <a:t>Fonte:ZAGO, Anderson Saranz. Exercício físico e o processo saúde-doença no envelhecimento.</a:t>
            </a:r>
            <a:r>
              <a:rPr lang="pt-BR" altLang="pt-BR" sz="1000" i="1"/>
              <a:t> Rev. Bras. Geriatr. Gerontol.</a:t>
            </a:r>
            <a:r>
              <a:rPr lang="pt-BR" altLang="pt-BR" sz="1000"/>
              <a:t> [online]. 2010, vol.13, n.1, pp. 153-158. ISSN 1809-9823. </a:t>
            </a:r>
          </a:p>
        </p:txBody>
      </p:sp>
      <p:sp>
        <p:nvSpPr>
          <p:cNvPr id="36869" name="Text Box 32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9788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755650" y="333375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Calibri" panose="020F0502020204030204" pitchFamily="34" charset="0"/>
              </a:rPr>
              <a:t>Variação (%) na taxa de mortalidade por 100.000 habitantes para as 14 maiores causas de morte. Brasil, 2011 e 2033.</a:t>
            </a:r>
          </a:p>
        </p:txBody>
      </p:sp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280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2339975" y="6021388"/>
            <a:ext cx="443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Calibri" panose="020F0502020204030204" pitchFamily="34" charset="0"/>
              </a:rPr>
              <a:t>Fonte: Silva &amp; Ramalho, Brasil Saúde Amanhã, 2014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C7B6F99B-6F4A-475D-9EF1-CF81B7045C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50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pt-BR" altLang="pt-BR" sz="28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PROCESSO DE ENVELHECIMENTO</a:t>
            </a:r>
            <a:r>
              <a:rPr lang="pt-BR" altLang="pt-BR"/>
              <a:t> 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8FBE8EE7-F919-4AA3-9746-B5E2BB219B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2400" b="1" i="1"/>
              <a:t>Aspectos Biopsicosociais do Envelhecimento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 sz="2400" b="1" i="1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do Sistema Cardiovascular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do Sistema Respiratório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do Sistema Nervoso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do Sistema Músculo-Esquético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do Sistema Renal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do Sistema Imunológico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da Composição Corporal</a:t>
            </a:r>
            <a:endParaRPr lang="pt-BR" altLang="pt-BR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Psicológico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Sócio-Econômico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i="1"/>
              <a:t>Envelhecimento Psicosexual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 </a:t>
            </a:r>
            <a:endParaRPr lang="pt-BR" altLang="pt-BR" sz="2000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 sz="2000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idoso não é um do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985963" y="260350"/>
            <a:ext cx="546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>
                <a:solidFill>
                  <a:schemeClr val="bg2"/>
                </a:solidFill>
                <a:latin typeface="Open Sans" panose="020B0606030504020204" pitchFamily="34" charset="0"/>
              </a:rPr>
              <a:t>Velhice não é doença</a:t>
            </a:r>
            <a:endParaRPr lang="pt-BR" altLang="pt-BR" sz="4000" b="1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2292350" y="5157788"/>
            <a:ext cx="485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>
                <a:solidFill>
                  <a:schemeClr val="bg2"/>
                </a:solidFill>
                <a:latin typeface="Open Sans" panose="020B0606030504020204" pitchFamily="34" charset="0"/>
              </a:rPr>
              <a:t>Idoso não é doente</a:t>
            </a:r>
            <a:endParaRPr lang="pt-BR" altLang="pt-BR" sz="4000" b="1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843571E-4090-4F3B-A832-ACAE9883FD7C}"/>
              </a:ext>
            </a:extLst>
          </p:cNvPr>
          <p:cNvSpPr/>
          <p:nvPr/>
        </p:nvSpPr>
        <p:spPr>
          <a:xfrm>
            <a:off x="106515" y="5013176"/>
            <a:ext cx="89309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COMO ESTAMOS ENVELHECENDO?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064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339975" y="5408613"/>
            <a:ext cx="6407150" cy="579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solidFill>
                  <a:schemeClr val="accent2"/>
                </a:solidFill>
              </a:rPr>
              <a:t>FONTE: Disciplina de Métodos Quantitativos em Medicina. </a:t>
            </a:r>
            <a:r>
              <a:rPr lang="pt-BR" altLang="pt-BR" sz="1000" i="1">
                <a:solidFill>
                  <a:schemeClr val="accent2"/>
                </a:solidFill>
              </a:rPr>
              <a:t>Evolução darwiniana em medicina</a:t>
            </a:r>
            <a:r>
              <a:rPr lang="pt-BR" altLang="pt-BR" sz="1000">
                <a:solidFill>
                  <a:schemeClr val="accent2"/>
                </a:solidFill>
              </a:rPr>
              <a:t>. Massad E, Silveira PSP, eds. Faculdade de Medicina da Universidade de São Paulo.Ed. 2003 &lt;URL:http://www2.fm.usp.br/dim/darwin/index.php&gt;</a:t>
            </a:r>
            <a:r>
              <a:rPr lang="pt-BR" altLang="pt-BR" sz="1200"/>
              <a:t> 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3429000"/>
            <a:ext cx="7993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latin typeface="Lucida Calligraphy" panose="03010101010101010101" pitchFamily="66" charset="0"/>
              </a:rPr>
              <a:t>ESTILO DE VIDA INADEQUADO</a:t>
            </a:r>
          </a:p>
        </p:txBody>
      </p:sp>
      <p:pic>
        <p:nvPicPr>
          <p:cNvPr id="22531" name="Picture 3" descr="stres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22828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tabag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0"/>
            <a:ext cx="21463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rianças na tv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28797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onsumo excessivo de alc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2619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edentarism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lid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3612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356100" y="6237288"/>
            <a:ext cx="4565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latin typeface="Constantia" panose="02030602050306030303" pitchFamily="18" charset="0"/>
              </a:rPr>
              <a:t>Fonte: Nardo Jr.,Prof. Dr. Nelson; Transição Nutricional e Riscos à Saúde Pública;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>
                <a:latin typeface="Constantia" panose="02030602050306030303" pitchFamily="18" charset="0"/>
              </a:rPr>
              <a:t> Audiência Pública, Câmara dos Deputados, Brasília , 16/10/2007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5782</TotalTime>
  <Words>542</Words>
  <Application>Microsoft Office PowerPoint</Application>
  <PresentationFormat>Presentación en pantalla (4:3)</PresentationFormat>
  <Paragraphs>71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7" baseType="lpstr">
      <vt:lpstr>Constantia</vt:lpstr>
      <vt:lpstr>Arial</vt:lpstr>
      <vt:lpstr>Wingdings</vt:lpstr>
      <vt:lpstr>Lucida Console</vt:lpstr>
      <vt:lpstr>Brush Script MT</vt:lpstr>
      <vt:lpstr>Open Sans</vt:lpstr>
      <vt:lpstr>Lucida Calligraphy</vt:lpstr>
      <vt:lpstr>High Tower Text</vt:lpstr>
      <vt:lpstr>Verdana</vt:lpstr>
      <vt:lpstr>times</vt:lpstr>
      <vt:lpstr>Lucida Sans Unicode</vt:lpstr>
      <vt:lpstr>Franklin Gothic Medium</vt:lpstr>
      <vt:lpstr>Arial Rounded MT Bold</vt:lpstr>
      <vt:lpstr>Aharoni</vt:lpstr>
      <vt:lpstr>Calibri</vt:lpstr>
      <vt:lpstr>Órbita</vt:lpstr>
      <vt:lpstr>Design padrão</vt:lpstr>
      <vt:lpstr>Presentación de PowerPoint</vt:lpstr>
      <vt:lpstr>Presentación de PowerPoint</vt:lpstr>
      <vt:lpstr>PROCESSO DE ENVELHECIMENTO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Prefeitura de Santo André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sfpneves</dc:creator>
  <cp:lastModifiedBy>upcnet</cp:lastModifiedBy>
  <cp:revision>269</cp:revision>
  <dcterms:created xsi:type="dcterms:W3CDTF">2013-10-14T12:24:15Z</dcterms:created>
  <dcterms:modified xsi:type="dcterms:W3CDTF">2017-09-12T10:26:06Z</dcterms:modified>
</cp:coreProperties>
</file>