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3D4F8F-B59E-42A9-86D4-3A19206772E5}" type="doc">
      <dgm:prSet loTypeId="urn:microsoft.com/office/officeart/2005/8/layout/radial6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CO"/>
        </a:p>
      </dgm:t>
    </dgm:pt>
    <dgm:pt modelId="{E46A008B-5890-4245-872F-B9BCA2B48A4F}">
      <dgm:prSet phldrT="[Texto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s-CO" sz="700" b="1" dirty="0" smtClean="0"/>
            <a:t>. </a:t>
          </a:r>
          <a:endParaRPr lang="es-CO" sz="700" dirty="0"/>
        </a:p>
      </dgm:t>
    </dgm:pt>
    <dgm:pt modelId="{E2E8720B-4515-41FA-91B4-BE5AE3135D5E}" type="parTrans" cxnId="{9CC34FCC-3A57-416C-B305-3C7676BA2E55}">
      <dgm:prSet/>
      <dgm:spPr/>
      <dgm:t>
        <a:bodyPr/>
        <a:lstStyle/>
        <a:p>
          <a:endParaRPr lang="es-CO"/>
        </a:p>
      </dgm:t>
    </dgm:pt>
    <dgm:pt modelId="{9957B6BE-78C4-41B1-915B-22F6638C52B8}" type="sibTrans" cxnId="{9CC34FCC-3A57-416C-B305-3C7676BA2E55}">
      <dgm:prSet/>
      <dgm:spPr/>
      <dgm:t>
        <a:bodyPr/>
        <a:lstStyle/>
        <a:p>
          <a:endParaRPr lang="es-CO"/>
        </a:p>
      </dgm:t>
    </dgm:pt>
    <dgm:pt modelId="{0F30F0F8-6C5B-414E-B276-DD745D691D98}">
      <dgm:prSet phldrT="[Texto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rgbClr val="FFC000"/>
        </a:solidFill>
      </dgm:spPr>
      <dgm:t>
        <a:bodyPr/>
        <a:lstStyle/>
        <a:p>
          <a:r>
            <a:rPr lang="es-CO" sz="2000" b="1" dirty="0" smtClean="0">
              <a:solidFill>
                <a:srgbClr val="0033CC"/>
              </a:solidFill>
            </a:rPr>
            <a:t>EL </a:t>
          </a:r>
          <a:endParaRPr lang="es-CO" sz="1700" b="1" dirty="0" smtClean="0">
            <a:solidFill>
              <a:srgbClr val="0033CC"/>
            </a:solidFill>
          </a:endParaRPr>
        </a:p>
        <a:p>
          <a:r>
            <a:rPr lang="es-CO" sz="2000" b="1" dirty="0" smtClean="0">
              <a:solidFill>
                <a:srgbClr val="0033CC"/>
              </a:solidFill>
            </a:rPr>
            <a:t>MACARTISMO</a:t>
          </a:r>
          <a:endParaRPr lang="es-CO" sz="1700" b="1" dirty="0">
            <a:solidFill>
              <a:srgbClr val="0033CC"/>
            </a:solidFill>
          </a:endParaRPr>
        </a:p>
      </dgm:t>
    </dgm:pt>
    <dgm:pt modelId="{8F3A8F8E-8212-4198-B009-42DDCBD594A8}" type="parTrans" cxnId="{0D6FED14-2E0C-48F5-A94F-6CAFB3C6CF46}">
      <dgm:prSet/>
      <dgm:spPr/>
      <dgm:t>
        <a:bodyPr/>
        <a:lstStyle/>
        <a:p>
          <a:endParaRPr lang="es-CO"/>
        </a:p>
      </dgm:t>
    </dgm:pt>
    <dgm:pt modelId="{C339F2FE-BBB8-4459-9B55-201D00E1C211}" type="sibTrans" cxnId="{0D6FED14-2E0C-48F5-A94F-6CAFB3C6CF46}">
      <dgm:prSet/>
      <dgm:spPr/>
      <dgm:t>
        <a:bodyPr/>
        <a:lstStyle/>
        <a:p>
          <a:endParaRPr lang="es-CO"/>
        </a:p>
      </dgm:t>
    </dgm:pt>
    <dgm:pt modelId="{5DA54508-E2E3-4BB2-9696-3829E29917FF}">
      <dgm:prSet phldrT="[Texto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s-CO" sz="2000" b="1" dirty="0" smtClean="0"/>
            <a:t>EL UTILITARISMO</a:t>
          </a:r>
          <a:endParaRPr lang="es-CO" sz="2000" b="1" dirty="0"/>
        </a:p>
      </dgm:t>
    </dgm:pt>
    <dgm:pt modelId="{242A399F-3107-4FE1-BDE7-FA31D44358A8}" type="parTrans" cxnId="{25E04F72-A6FD-4DAF-8A3A-88A75A04F5EF}">
      <dgm:prSet/>
      <dgm:spPr/>
      <dgm:t>
        <a:bodyPr/>
        <a:lstStyle/>
        <a:p>
          <a:endParaRPr lang="es-CO"/>
        </a:p>
      </dgm:t>
    </dgm:pt>
    <dgm:pt modelId="{C48B7A0B-33A7-4F48-A316-0BF23C7E310F}" type="sibTrans" cxnId="{25E04F72-A6FD-4DAF-8A3A-88A75A04F5EF}">
      <dgm:prSet/>
      <dgm:spPr/>
      <dgm:t>
        <a:bodyPr/>
        <a:lstStyle/>
        <a:p>
          <a:endParaRPr lang="es-CO"/>
        </a:p>
      </dgm:t>
    </dgm:pt>
    <dgm:pt modelId="{DA9E5D4D-1407-4452-8A2B-EB4DAE35969A}">
      <dgm:prSet phldrT="[Texto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O" sz="2000" b="1" dirty="0" smtClean="0"/>
            <a:t>EL CAUDILLISMO</a:t>
          </a:r>
          <a:endParaRPr lang="es-CO" sz="2000" b="1" dirty="0"/>
        </a:p>
      </dgm:t>
    </dgm:pt>
    <dgm:pt modelId="{5AAFF7A9-5663-4AB2-882C-BA86585E249B}" type="parTrans" cxnId="{6725A727-6B2F-4C78-9805-F4BEDEA0C636}">
      <dgm:prSet/>
      <dgm:spPr/>
      <dgm:t>
        <a:bodyPr/>
        <a:lstStyle/>
        <a:p>
          <a:endParaRPr lang="es-CO"/>
        </a:p>
      </dgm:t>
    </dgm:pt>
    <dgm:pt modelId="{76A38390-7EB1-44FB-802B-4C340589F1B6}" type="sibTrans" cxnId="{6725A727-6B2F-4C78-9805-F4BEDEA0C636}">
      <dgm:prSet/>
      <dgm:spPr/>
      <dgm:t>
        <a:bodyPr/>
        <a:lstStyle/>
        <a:p>
          <a:endParaRPr lang="es-CO"/>
        </a:p>
      </dgm:t>
    </dgm:pt>
    <dgm:pt modelId="{3E34510F-DCE2-479A-84DD-FF5F604A9970}">
      <dgm:prSet phldrT="[Texto]" custT="1"/>
      <dgm:spPr/>
      <dgm:t>
        <a:bodyPr/>
        <a:lstStyle/>
        <a:p>
          <a:r>
            <a:rPr lang="es-CO" sz="2000" b="1" dirty="0" smtClean="0"/>
            <a:t>EL CLIENTELISMO</a:t>
          </a:r>
          <a:endParaRPr lang="es-CO" sz="2000" b="1" dirty="0"/>
        </a:p>
      </dgm:t>
    </dgm:pt>
    <dgm:pt modelId="{9583B524-8541-4E5A-996C-C232126D32F7}" type="sibTrans" cxnId="{4D593FCD-29D7-4396-83B8-B32066267ADA}">
      <dgm:prSet/>
      <dgm:spPr>
        <a:solidFill>
          <a:schemeClr val="bg1"/>
        </a:solidFill>
      </dgm:spPr>
      <dgm:t>
        <a:bodyPr/>
        <a:lstStyle/>
        <a:p>
          <a:endParaRPr lang="es-CO"/>
        </a:p>
      </dgm:t>
    </dgm:pt>
    <dgm:pt modelId="{7FD0BED2-1105-4D31-B26F-57B9436F654C}" type="parTrans" cxnId="{4D593FCD-29D7-4396-83B8-B32066267ADA}">
      <dgm:prSet/>
      <dgm:spPr/>
      <dgm:t>
        <a:bodyPr/>
        <a:lstStyle/>
        <a:p>
          <a:endParaRPr lang="es-CO"/>
        </a:p>
      </dgm:t>
    </dgm:pt>
    <dgm:pt modelId="{F99B1E10-80A9-44B3-A0DE-5D0CDB12CDE9}" type="pres">
      <dgm:prSet presAssocID="{253D4F8F-B59E-42A9-86D4-3A19206772E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33AF1FFB-8C24-43DE-9CE5-5C99DE8753AA}" type="pres">
      <dgm:prSet presAssocID="{E46A008B-5890-4245-872F-B9BCA2B48A4F}" presName="centerShape" presStyleLbl="node0" presStyleIdx="0" presStyleCnt="1" custScaleX="151430" custScaleY="48748" custLinFactNeighborY="-21362"/>
      <dgm:spPr/>
      <dgm:t>
        <a:bodyPr/>
        <a:lstStyle/>
        <a:p>
          <a:endParaRPr lang="es-CO"/>
        </a:p>
      </dgm:t>
    </dgm:pt>
    <dgm:pt modelId="{1E7071F4-BE1F-4767-B7B5-88BA058EB3A5}" type="pres">
      <dgm:prSet presAssocID="{3E34510F-DCE2-479A-84DD-FF5F604A9970}" presName="node" presStyleLbl="node1" presStyleIdx="0" presStyleCnt="4" custScaleX="155836" custScaleY="126899" custRadScaleRad="140177" custRadScaleInc="-31561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5731063-CD55-42B8-9CB9-DC734C92A87B}" type="pres">
      <dgm:prSet presAssocID="{3E34510F-DCE2-479A-84DD-FF5F604A9970}" presName="dummy" presStyleCnt="0"/>
      <dgm:spPr/>
    </dgm:pt>
    <dgm:pt modelId="{48A402E6-AD57-41C6-84C6-D361CDAE3495}" type="pres">
      <dgm:prSet presAssocID="{9583B524-8541-4E5A-996C-C232126D32F7}" presName="sibTrans" presStyleLbl="sibTrans2D1" presStyleIdx="0" presStyleCnt="4" custScaleY="81178"/>
      <dgm:spPr/>
      <dgm:t>
        <a:bodyPr/>
        <a:lstStyle/>
        <a:p>
          <a:endParaRPr lang="es-CO"/>
        </a:p>
      </dgm:t>
    </dgm:pt>
    <dgm:pt modelId="{6960E476-FCD0-4C1E-B26B-FCBC02D05154}" type="pres">
      <dgm:prSet presAssocID="{0F30F0F8-6C5B-414E-B276-DD745D691D98}" presName="node" presStyleLbl="node1" presStyleIdx="1" presStyleCnt="4" custScaleX="158438" custScaleY="135028" custRadScaleRad="138205" custRadScaleInc="1801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A6AD4D4-6EE2-4C07-AA84-0058262B8B3C}" type="pres">
      <dgm:prSet presAssocID="{0F30F0F8-6C5B-414E-B276-DD745D691D98}" presName="dummy" presStyleCnt="0"/>
      <dgm:spPr/>
    </dgm:pt>
    <dgm:pt modelId="{A20B4846-A314-4DF5-857B-BD05DD82EF02}" type="pres">
      <dgm:prSet presAssocID="{C339F2FE-BBB8-4459-9B55-201D00E1C211}" presName="sibTrans" presStyleLbl="sibTrans2D1" presStyleIdx="1" presStyleCnt="4"/>
      <dgm:spPr/>
      <dgm:t>
        <a:bodyPr/>
        <a:lstStyle/>
        <a:p>
          <a:endParaRPr lang="es-CO"/>
        </a:p>
      </dgm:t>
    </dgm:pt>
    <dgm:pt modelId="{D5CF3BA7-DCBC-4E17-9D3F-160E65094511}" type="pres">
      <dgm:prSet presAssocID="{5DA54508-E2E3-4BB2-9696-3829E29917FF}" presName="node" presStyleLbl="node1" presStyleIdx="2" presStyleCnt="4" custScaleX="154980" custScaleY="146555" custRadScaleRad="102175" custRadScaleInc="-128378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E08630CD-02D0-47A9-B19D-BA2177650E45}" type="pres">
      <dgm:prSet presAssocID="{5DA54508-E2E3-4BB2-9696-3829E29917FF}" presName="dummy" presStyleCnt="0"/>
      <dgm:spPr/>
    </dgm:pt>
    <dgm:pt modelId="{68D4CEE2-B958-471E-92ED-7A150544879D}" type="pres">
      <dgm:prSet presAssocID="{C48B7A0B-33A7-4F48-A316-0BF23C7E310F}" presName="sibTrans" presStyleLbl="sibTrans2D1" presStyleIdx="2" presStyleCnt="4"/>
      <dgm:spPr/>
      <dgm:t>
        <a:bodyPr/>
        <a:lstStyle/>
        <a:p>
          <a:endParaRPr lang="es-CO"/>
        </a:p>
      </dgm:t>
    </dgm:pt>
    <dgm:pt modelId="{461A0827-CCF2-4C02-A8E7-6BB980E914F5}" type="pres">
      <dgm:prSet presAssocID="{DA9E5D4D-1407-4452-8A2B-EB4DAE35969A}" presName="node" presStyleLbl="node1" presStyleIdx="3" presStyleCnt="4" custScaleX="160411" custScaleY="139998" custRadScaleRad="100748" custRadScaleInc="-18642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944F15D8-CD10-4625-8B56-A19818322200}" type="pres">
      <dgm:prSet presAssocID="{DA9E5D4D-1407-4452-8A2B-EB4DAE35969A}" presName="dummy" presStyleCnt="0"/>
      <dgm:spPr/>
    </dgm:pt>
    <dgm:pt modelId="{DFD1EBAD-AB74-4CAF-B551-966F4C0930EA}" type="pres">
      <dgm:prSet presAssocID="{76A38390-7EB1-44FB-802B-4C340589F1B6}" presName="sibTrans" presStyleLbl="sibTrans2D1" presStyleIdx="3" presStyleCnt="4"/>
      <dgm:spPr/>
      <dgm:t>
        <a:bodyPr/>
        <a:lstStyle/>
        <a:p>
          <a:endParaRPr lang="es-CO"/>
        </a:p>
      </dgm:t>
    </dgm:pt>
  </dgm:ptLst>
  <dgm:cxnLst>
    <dgm:cxn modelId="{29DDBCFA-8FCB-464C-963B-1C30613D5CAD}" type="presOf" srcId="{253D4F8F-B59E-42A9-86D4-3A19206772E5}" destId="{F99B1E10-80A9-44B3-A0DE-5D0CDB12CDE9}" srcOrd="0" destOrd="0" presId="urn:microsoft.com/office/officeart/2005/8/layout/radial6"/>
    <dgm:cxn modelId="{8F6C4E60-8DC8-44AB-9BF5-576041CE8368}" type="presOf" srcId="{76A38390-7EB1-44FB-802B-4C340589F1B6}" destId="{DFD1EBAD-AB74-4CAF-B551-966F4C0930EA}" srcOrd="0" destOrd="0" presId="urn:microsoft.com/office/officeart/2005/8/layout/radial6"/>
    <dgm:cxn modelId="{488C1161-E38C-402A-812E-77D4E9C4D52F}" type="presOf" srcId="{3E34510F-DCE2-479A-84DD-FF5F604A9970}" destId="{1E7071F4-BE1F-4767-B7B5-88BA058EB3A5}" srcOrd="0" destOrd="0" presId="urn:microsoft.com/office/officeart/2005/8/layout/radial6"/>
    <dgm:cxn modelId="{9CC34FCC-3A57-416C-B305-3C7676BA2E55}" srcId="{253D4F8F-B59E-42A9-86D4-3A19206772E5}" destId="{E46A008B-5890-4245-872F-B9BCA2B48A4F}" srcOrd="0" destOrd="0" parTransId="{E2E8720B-4515-41FA-91B4-BE5AE3135D5E}" sibTransId="{9957B6BE-78C4-41B1-915B-22F6638C52B8}"/>
    <dgm:cxn modelId="{F85565B3-6D46-40A8-A2E1-36A385D06DC1}" type="presOf" srcId="{0F30F0F8-6C5B-414E-B276-DD745D691D98}" destId="{6960E476-FCD0-4C1E-B26B-FCBC02D05154}" srcOrd="0" destOrd="0" presId="urn:microsoft.com/office/officeart/2005/8/layout/radial6"/>
    <dgm:cxn modelId="{0D6FED14-2E0C-48F5-A94F-6CAFB3C6CF46}" srcId="{E46A008B-5890-4245-872F-B9BCA2B48A4F}" destId="{0F30F0F8-6C5B-414E-B276-DD745D691D98}" srcOrd="1" destOrd="0" parTransId="{8F3A8F8E-8212-4198-B009-42DDCBD594A8}" sibTransId="{C339F2FE-BBB8-4459-9B55-201D00E1C211}"/>
    <dgm:cxn modelId="{6725A727-6B2F-4C78-9805-F4BEDEA0C636}" srcId="{E46A008B-5890-4245-872F-B9BCA2B48A4F}" destId="{DA9E5D4D-1407-4452-8A2B-EB4DAE35969A}" srcOrd="3" destOrd="0" parTransId="{5AAFF7A9-5663-4AB2-882C-BA86585E249B}" sibTransId="{76A38390-7EB1-44FB-802B-4C340589F1B6}"/>
    <dgm:cxn modelId="{44F503C2-7EA8-4B19-A632-61C2F92818E5}" type="presOf" srcId="{DA9E5D4D-1407-4452-8A2B-EB4DAE35969A}" destId="{461A0827-CCF2-4C02-A8E7-6BB980E914F5}" srcOrd="0" destOrd="0" presId="urn:microsoft.com/office/officeart/2005/8/layout/radial6"/>
    <dgm:cxn modelId="{D81BEC34-980B-4318-9311-99A7FE1BA999}" type="presOf" srcId="{E46A008B-5890-4245-872F-B9BCA2B48A4F}" destId="{33AF1FFB-8C24-43DE-9CE5-5C99DE8753AA}" srcOrd="0" destOrd="0" presId="urn:microsoft.com/office/officeart/2005/8/layout/radial6"/>
    <dgm:cxn modelId="{45D39AD7-8C52-4CF2-9BCB-F3F43090973D}" type="presOf" srcId="{C339F2FE-BBB8-4459-9B55-201D00E1C211}" destId="{A20B4846-A314-4DF5-857B-BD05DD82EF02}" srcOrd="0" destOrd="0" presId="urn:microsoft.com/office/officeart/2005/8/layout/radial6"/>
    <dgm:cxn modelId="{8679ED39-7128-4573-8EC4-AFF021DCDABC}" type="presOf" srcId="{C48B7A0B-33A7-4F48-A316-0BF23C7E310F}" destId="{68D4CEE2-B958-471E-92ED-7A150544879D}" srcOrd="0" destOrd="0" presId="urn:microsoft.com/office/officeart/2005/8/layout/radial6"/>
    <dgm:cxn modelId="{AE9720C0-D447-422C-BE66-5475A4BDFCD7}" type="presOf" srcId="{5DA54508-E2E3-4BB2-9696-3829E29917FF}" destId="{D5CF3BA7-DCBC-4E17-9D3F-160E65094511}" srcOrd="0" destOrd="0" presId="urn:microsoft.com/office/officeart/2005/8/layout/radial6"/>
    <dgm:cxn modelId="{4D593FCD-29D7-4396-83B8-B32066267ADA}" srcId="{E46A008B-5890-4245-872F-B9BCA2B48A4F}" destId="{3E34510F-DCE2-479A-84DD-FF5F604A9970}" srcOrd="0" destOrd="0" parTransId="{7FD0BED2-1105-4D31-B26F-57B9436F654C}" sibTransId="{9583B524-8541-4E5A-996C-C232126D32F7}"/>
    <dgm:cxn modelId="{0D922D21-442A-44DE-A8E3-C955B518C86F}" type="presOf" srcId="{9583B524-8541-4E5A-996C-C232126D32F7}" destId="{48A402E6-AD57-41C6-84C6-D361CDAE3495}" srcOrd="0" destOrd="0" presId="urn:microsoft.com/office/officeart/2005/8/layout/radial6"/>
    <dgm:cxn modelId="{25E04F72-A6FD-4DAF-8A3A-88A75A04F5EF}" srcId="{E46A008B-5890-4245-872F-B9BCA2B48A4F}" destId="{5DA54508-E2E3-4BB2-9696-3829E29917FF}" srcOrd="2" destOrd="0" parTransId="{242A399F-3107-4FE1-BDE7-FA31D44358A8}" sibTransId="{C48B7A0B-33A7-4F48-A316-0BF23C7E310F}"/>
    <dgm:cxn modelId="{D448E0A1-73EE-4D1A-BFC1-DDFA3AC13248}" type="presParOf" srcId="{F99B1E10-80A9-44B3-A0DE-5D0CDB12CDE9}" destId="{33AF1FFB-8C24-43DE-9CE5-5C99DE8753AA}" srcOrd="0" destOrd="0" presId="urn:microsoft.com/office/officeart/2005/8/layout/radial6"/>
    <dgm:cxn modelId="{0D6B7276-5C65-4FAE-BB96-349EE19F8D06}" type="presParOf" srcId="{F99B1E10-80A9-44B3-A0DE-5D0CDB12CDE9}" destId="{1E7071F4-BE1F-4767-B7B5-88BA058EB3A5}" srcOrd="1" destOrd="0" presId="urn:microsoft.com/office/officeart/2005/8/layout/radial6"/>
    <dgm:cxn modelId="{4625DB09-072B-4B50-8F05-B02E23C62559}" type="presParOf" srcId="{F99B1E10-80A9-44B3-A0DE-5D0CDB12CDE9}" destId="{F5731063-CD55-42B8-9CB9-DC734C92A87B}" srcOrd="2" destOrd="0" presId="urn:microsoft.com/office/officeart/2005/8/layout/radial6"/>
    <dgm:cxn modelId="{F64DB781-8A2A-48F1-A19F-F0A8D6B4C1C7}" type="presParOf" srcId="{F99B1E10-80A9-44B3-A0DE-5D0CDB12CDE9}" destId="{48A402E6-AD57-41C6-84C6-D361CDAE3495}" srcOrd="3" destOrd="0" presId="urn:microsoft.com/office/officeart/2005/8/layout/radial6"/>
    <dgm:cxn modelId="{3D70FFA3-1D94-4FB2-90E6-274A8C262C9A}" type="presParOf" srcId="{F99B1E10-80A9-44B3-A0DE-5D0CDB12CDE9}" destId="{6960E476-FCD0-4C1E-B26B-FCBC02D05154}" srcOrd="4" destOrd="0" presId="urn:microsoft.com/office/officeart/2005/8/layout/radial6"/>
    <dgm:cxn modelId="{826463ED-D80A-4D51-864C-94A051DC7646}" type="presParOf" srcId="{F99B1E10-80A9-44B3-A0DE-5D0CDB12CDE9}" destId="{7A6AD4D4-6EE2-4C07-AA84-0058262B8B3C}" srcOrd="5" destOrd="0" presId="urn:microsoft.com/office/officeart/2005/8/layout/radial6"/>
    <dgm:cxn modelId="{47B0E5F4-3E0A-4D6F-9181-8A8BCE9870F6}" type="presParOf" srcId="{F99B1E10-80A9-44B3-A0DE-5D0CDB12CDE9}" destId="{A20B4846-A314-4DF5-857B-BD05DD82EF02}" srcOrd="6" destOrd="0" presId="urn:microsoft.com/office/officeart/2005/8/layout/radial6"/>
    <dgm:cxn modelId="{E6206E2B-3C80-4DA2-8484-C3EBDFF5729A}" type="presParOf" srcId="{F99B1E10-80A9-44B3-A0DE-5D0CDB12CDE9}" destId="{D5CF3BA7-DCBC-4E17-9D3F-160E65094511}" srcOrd="7" destOrd="0" presId="urn:microsoft.com/office/officeart/2005/8/layout/radial6"/>
    <dgm:cxn modelId="{74A3687B-87B1-4D57-AA69-8E4438D88866}" type="presParOf" srcId="{F99B1E10-80A9-44B3-A0DE-5D0CDB12CDE9}" destId="{E08630CD-02D0-47A9-B19D-BA2177650E45}" srcOrd="8" destOrd="0" presId="urn:microsoft.com/office/officeart/2005/8/layout/radial6"/>
    <dgm:cxn modelId="{0A294AEE-8F07-4D6E-9740-C84C68F4D85C}" type="presParOf" srcId="{F99B1E10-80A9-44B3-A0DE-5D0CDB12CDE9}" destId="{68D4CEE2-B958-471E-92ED-7A150544879D}" srcOrd="9" destOrd="0" presId="urn:microsoft.com/office/officeart/2005/8/layout/radial6"/>
    <dgm:cxn modelId="{184448CF-4F79-4E13-9E46-6CCE0BD69EBD}" type="presParOf" srcId="{F99B1E10-80A9-44B3-A0DE-5D0CDB12CDE9}" destId="{461A0827-CCF2-4C02-A8E7-6BB980E914F5}" srcOrd="10" destOrd="0" presId="urn:microsoft.com/office/officeart/2005/8/layout/radial6"/>
    <dgm:cxn modelId="{EA08CE40-D744-4194-8E7D-13AC973FB532}" type="presParOf" srcId="{F99B1E10-80A9-44B3-A0DE-5D0CDB12CDE9}" destId="{944F15D8-CD10-4625-8B56-A19818322200}" srcOrd="11" destOrd="0" presId="urn:microsoft.com/office/officeart/2005/8/layout/radial6"/>
    <dgm:cxn modelId="{6CF6CC6C-AE2D-482A-AFAD-6B1A8650FEC5}" type="presParOf" srcId="{F99B1E10-80A9-44B3-A0DE-5D0CDB12CDE9}" destId="{DFD1EBAD-AB74-4CAF-B551-966F4C0930EA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D1EBAD-AB74-4CAF-B551-966F4C0930EA}">
      <dsp:nvSpPr>
        <dsp:cNvPr id="0" name=""/>
        <dsp:cNvSpPr/>
      </dsp:nvSpPr>
      <dsp:spPr>
        <a:xfrm>
          <a:off x="1017049" y="264147"/>
          <a:ext cx="4597527" cy="4597527"/>
        </a:xfrm>
        <a:prstGeom prst="blockArc">
          <a:avLst>
            <a:gd name="adj1" fmla="val 5847489"/>
            <a:gd name="adj2" fmla="val 9854750"/>
            <a:gd name="adj3" fmla="val 4642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D4CEE2-B958-471E-92ED-7A150544879D}">
      <dsp:nvSpPr>
        <dsp:cNvPr id="0" name=""/>
        <dsp:cNvSpPr/>
      </dsp:nvSpPr>
      <dsp:spPr>
        <a:xfrm>
          <a:off x="2021263" y="656685"/>
          <a:ext cx="4597527" cy="4597527"/>
        </a:xfrm>
        <a:prstGeom prst="blockArc">
          <a:avLst>
            <a:gd name="adj1" fmla="val 3084949"/>
            <a:gd name="adj2" fmla="val 7514521"/>
            <a:gd name="adj3" fmla="val 4642"/>
          </a:avLst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0B4846-A314-4DF5-857B-BD05DD82EF02}">
      <dsp:nvSpPr>
        <dsp:cNvPr id="0" name=""/>
        <dsp:cNvSpPr/>
      </dsp:nvSpPr>
      <dsp:spPr>
        <a:xfrm>
          <a:off x="2889530" y="230456"/>
          <a:ext cx="4597527" cy="4597527"/>
        </a:xfrm>
        <a:prstGeom prst="blockArc">
          <a:avLst>
            <a:gd name="adj1" fmla="val 639900"/>
            <a:gd name="adj2" fmla="val 4577502"/>
            <a:gd name="adj3" fmla="val 4642"/>
          </a:avLst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A402E6-AD57-41C6-84C6-D361CDAE3495}">
      <dsp:nvSpPr>
        <dsp:cNvPr id="0" name=""/>
        <dsp:cNvSpPr/>
      </dsp:nvSpPr>
      <dsp:spPr>
        <a:xfrm>
          <a:off x="1099319" y="480847"/>
          <a:ext cx="6351030" cy="5155639"/>
        </a:xfrm>
        <a:prstGeom prst="blockArc">
          <a:avLst>
            <a:gd name="adj1" fmla="val 10674563"/>
            <a:gd name="adj2" fmla="val 21474563"/>
            <a:gd name="adj3" fmla="val 3360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AF1FFB-8C24-43DE-9CE5-5C99DE8753AA}">
      <dsp:nvSpPr>
        <dsp:cNvPr id="0" name=""/>
        <dsp:cNvSpPr/>
      </dsp:nvSpPr>
      <dsp:spPr>
        <a:xfrm>
          <a:off x="2688798" y="1440146"/>
          <a:ext cx="3205975" cy="1032060"/>
        </a:xfrm>
        <a:prstGeom prst="ellipse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b="1" kern="1200" dirty="0" smtClean="0"/>
            <a:t>. </a:t>
          </a:r>
          <a:endParaRPr lang="es-CO" sz="700" kern="1200" dirty="0"/>
        </a:p>
      </dsp:txBody>
      <dsp:txXfrm>
        <a:off x="3158302" y="1591288"/>
        <a:ext cx="2266967" cy="729776"/>
      </dsp:txXfrm>
    </dsp:sp>
    <dsp:sp modelId="{1E7071F4-BE1F-4767-B7B5-88BA058EB3A5}">
      <dsp:nvSpPr>
        <dsp:cNvPr id="0" name=""/>
        <dsp:cNvSpPr/>
      </dsp:nvSpPr>
      <dsp:spPr>
        <a:xfrm>
          <a:off x="9" y="2232246"/>
          <a:ext cx="2309479" cy="188063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b="1" kern="1200" dirty="0" smtClean="0"/>
            <a:t>EL CLIENTELISMO</a:t>
          </a:r>
          <a:endParaRPr lang="es-CO" sz="2000" b="1" kern="1200" dirty="0"/>
        </a:p>
      </dsp:txBody>
      <dsp:txXfrm>
        <a:off x="338224" y="2507658"/>
        <a:ext cx="1633049" cy="1329810"/>
      </dsp:txXfrm>
    </dsp:sp>
    <dsp:sp modelId="{6960E476-FCD0-4C1E-B26B-FCBC02D05154}">
      <dsp:nvSpPr>
        <dsp:cNvPr id="0" name=""/>
        <dsp:cNvSpPr/>
      </dsp:nvSpPr>
      <dsp:spPr>
        <a:xfrm>
          <a:off x="6220899" y="1944217"/>
          <a:ext cx="2348040" cy="2001106"/>
        </a:xfrm>
        <a:prstGeom prst="ellipse">
          <a:avLst/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b="1" kern="1200" dirty="0" smtClean="0">
              <a:solidFill>
                <a:srgbClr val="0033CC"/>
              </a:solidFill>
            </a:rPr>
            <a:t>EL </a:t>
          </a:r>
          <a:endParaRPr lang="es-CO" sz="1700" b="1" kern="1200" dirty="0" smtClean="0">
            <a:solidFill>
              <a:srgbClr val="0033CC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b="1" kern="1200" dirty="0" smtClean="0">
              <a:solidFill>
                <a:srgbClr val="0033CC"/>
              </a:solidFill>
            </a:rPr>
            <a:t>MACARTISMO</a:t>
          </a:r>
          <a:endParaRPr lang="es-CO" sz="1700" b="1" kern="1200" dirty="0">
            <a:solidFill>
              <a:srgbClr val="0033CC"/>
            </a:solidFill>
          </a:endParaRPr>
        </a:p>
      </dsp:txBody>
      <dsp:txXfrm>
        <a:off x="6564761" y="2237272"/>
        <a:ext cx="1660316" cy="1414996"/>
      </dsp:txXfrm>
    </dsp:sp>
    <dsp:sp modelId="{D5CF3BA7-DCBC-4E17-9D3F-160E65094511}">
      <dsp:nvSpPr>
        <dsp:cNvPr id="0" name=""/>
        <dsp:cNvSpPr/>
      </dsp:nvSpPr>
      <dsp:spPr>
        <a:xfrm>
          <a:off x="4572013" y="3624703"/>
          <a:ext cx="2296793" cy="2171935"/>
        </a:xfrm>
        <a:prstGeom prst="ellipse">
          <a:avLst/>
        </a:prstGeom>
        <a:solidFill>
          <a:schemeClr val="bg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b="1" kern="1200" dirty="0" smtClean="0"/>
            <a:t>EL UTILITARISMO</a:t>
          </a:r>
          <a:endParaRPr lang="es-CO" sz="2000" b="1" kern="1200" dirty="0"/>
        </a:p>
      </dsp:txBody>
      <dsp:txXfrm>
        <a:off x="4908371" y="3942776"/>
        <a:ext cx="1624077" cy="1535789"/>
      </dsp:txXfrm>
    </dsp:sp>
    <dsp:sp modelId="{461A0827-CCF2-4C02-A8E7-6BB980E914F5}">
      <dsp:nvSpPr>
        <dsp:cNvPr id="0" name=""/>
        <dsp:cNvSpPr/>
      </dsp:nvSpPr>
      <dsp:spPr>
        <a:xfrm>
          <a:off x="1835713" y="3751945"/>
          <a:ext cx="2377280" cy="2074761"/>
        </a:xfrm>
        <a:prstGeom prst="ellipse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b="1" kern="1200" dirty="0" smtClean="0"/>
            <a:t>EL CAUDILLISMO</a:t>
          </a:r>
          <a:endParaRPr lang="es-CO" sz="2000" b="1" kern="1200" dirty="0"/>
        </a:p>
      </dsp:txBody>
      <dsp:txXfrm>
        <a:off x="2183858" y="4055787"/>
        <a:ext cx="1680990" cy="14670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F950EC-B725-4E11-8305-77885C335194}" type="datetimeFigureOut">
              <a:rPr lang="es-CO" smtClean="0"/>
              <a:t>23/07/2018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DBA31-EC60-4316-97F5-5A57789CD6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8517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DD0C73-BF0E-4101-B613-400BF69AA175}" type="slidenum">
              <a:rPr lang="es-CO" smtClean="0"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165670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DD0C73-BF0E-4101-B613-400BF69AA175}" type="slidenum">
              <a:rPr lang="es-CO" smtClean="0"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988440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DD0C73-BF0E-4101-B613-400BF69AA175}" type="slidenum">
              <a:rPr lang="es-CO" smtClean="0"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8750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0ED45-698B-4F65-9FEC-4C8BEC915056}" type="datetimeFigureOut">
              <a:rPr lang="es-CO" smtClean="0"/>
              <a:t>23/07/2018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2D0F-4621-4E94-9A32-37EFCEE2B7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3117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0ED45-698B-4F65-9FEC-4C8BEC915056}" type="datetimeFigureOut">
              <a:rPr lang="es-CO" smtClean="0"/>
              <a:t>23/07/2018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2D0F-4621-4E94-9A32-37EFCEE2B7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6768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0ED45-698B-4F65-9FEC-4C8BEC915056}" type="datetimeFigureOut">
              <a:rPr lang="es-CO" smtClean="0"/>
              <a:t>23/07/2018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2D0F-4621-4E94-9A32-37EFCEE2B7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9849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0ED45-698B-4F65-9FEC-4C8BEC915056}" type="datetimeFigureOut">
              <a:rPr lang="es-CO" smtClean="0"/>
              <a:t>23/07/2018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2D0F-4621-4E94-9A32-37EFCEE2B7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40140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0ED45-698B-4F65-9FEC-4C8BEC915056}" type="datetimeFigureOut">
              <a:rPr lang="es-CO" smtClean="0"/>
              <a:t>23/07/2018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2D0F-4621-4E94-9A32-37EFCEE2B7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6100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0ED45-698B-4F65-9FEC-4C8BEC915056}" type="datetimeFigureOut">
              <a:rPr lang="es-CO" smtClean="0"/>
              <a:t>23/07/2018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2D0F-4621-4E94-9A32-37EFCEE2B7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1742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0ED45-698B-4F65-9FEC-4C8BEC915056}" type="datetimeFigureOut">
              <a:rPr lang="es-CO" smtClean="0"/>
              <a:t>23/07/2018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2D0F-4621-4E94-9A32-37EFCEE2B7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91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0ED45-698B-4F65-9FEC-4C8BEC915056}" type="datetimeFigureOut">
              <a:rPr lang="es-CO" smtClean="0"/>
              <a:t>23/07/2018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2D0F-4621-4E94-9A32-37EFCEE2B7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32113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0ED45-698B-4F65-9FEC-4C8BEC915056}" type="datetimeFigureOut">
              <a:rPr lang="es-CO" smtClean="0"/>
              <a:t>23/07/2018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2D0F-4621-4E94-9A32-37EFCEE2B7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639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0ED45-698B-4F65-9FEC-4C8BEC915056}" type="datetimeFigureOut">
              <a:rPr lang="es-CO" smtClean="0"/>
              <a:t>23/07/2018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2D0F-4621-4E94-9A32-37EFCEE2B7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4185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0ED45-698B-4F65-9FEC-4C8BEC915056}" type="datetimeFigureOut">
              <a:rPr lang="es-CO" smtClean="0"/>
              <a:t>23/07/2018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2D0F-4621-4E94-9A32-37EFCEE2B7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6424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0ED45-698B-4F65-9FEC-4C8BEC915056}" type="datetimeFigureOut">
              <a:rPr lang="es-CO" smtClean="0"/>
              <a:t>23/07/2018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B2D0F-4621-4E94-9A32-37EFCEE2B7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62351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794298" y="2636912"/>
            <a:ext cx="7555402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s-CO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LA CORROSIÓN DEL SINDICALISMO </a:t>
            </a:r>
          </a:p>
          <a:p>
            <a:pPr algn="ctr"/>
            <a:r>
              <a:rPr lang="es-CO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POR LAS IDEAS BURGUESAS </a:t>
            </a:r>
            <a:endParaRPr lang="es-CO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0787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714348" y="4381064"/>
            <a:ext cx="7786742" cy="200026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-32" y="2166486"/>
            <a:ext cx="31432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CO" sz="2400" b="1" dirty="0" smtClean="0">
                <a:solidFill>
                  <a:srgbClr val="002060"/>
                </a:solidFill>
              </a:rPr>
              <a:t>Reformista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CO" sz="2400" b="1" dirty="0" smtClean="0">
                <a:solidFill>
                  <a:srgbClr val="002060"/>
                </a:solidFill>
              </a:rPr>
              <a:t>LIBERAL- BURGUESA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CO" sz="2000" dirty="0" smtClean="0">
                <a:solidFill>
                  <a:srgbClr val="002060"/>
                </a:solidFill>
              </a:rPr>
              <a:t>(“Libertad individual y de empresa” son los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CO" sz="2000" dirty="0" smtClean="0">
                <a:solidFill>
                  <a:srgbClr val="002060"/>
                </a:solidFill>
              </a:rPr>
              <a:t>motores de la sociedad)  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85786" y="3809560"/>
            <a:ext cx="7572428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CO" sz="3600" b="1" dirty="0" smtClean="0"/>
              <a:t> </a:t>
            </a:r>
            <a:r>
              <a:rPr lang="es-CO" sz="3600" dirty="0" smtClean="0"/>
              <a:t>de la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CO" sz="4000" b="1" dirty="0" smtClean="0">
                <a:solidFill>
                  <a:schemeClr val="accent6">
                    <a:lumMod val="75000"/>
                  </a:schemeClr>
                </a:solidFill>
              </a:rPr>
              <a:t>CONCILIACIÓN</a:t>
            </a:r>
            <a:r>
              <a:rPr lang="es-CO" sz="4000" b="1" dirty="0" smtClean="0"/>
              <a:t>  </a:t>
            </a:r>
            <a:r>
              <a:rPr lang="es-CO" sz="4000" b="1" dirty="0" smtClean="0">
                <a:solidFill>
                  <a:schemeClr val="accent6">
                    <a:lumMod val="75000"/>
                  </a:schemeClr>
                </a:solidFill>
              </a:rPr>
              <a:t>y CONCERTACIÓN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CO" sz="3600" dirty="0" smtClean="0"/>
              <a:t>de los intereses  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CO" sz="3600" dirty="0" smtClean="0"/>
              <a:t>obrero - patronales</a:t>
            </a:r>
            <a:endParaRPr lang="es-CO" sz="3600" dirty="0"/>
          </a:p>
        </p:txBody>
      </p:sp>
      <p:sp>
        <p:nvSpPr>
          <p:cNvPr id="6" name="5 Rectángulo"/>
          <p:cNvSpPr/>
          <p:nvPr/>
        </p:nvSpPr>
        <p:spPr>
          <a:xfrm>
            <a:off x="3596703" y="1237792"/>
            <a:ext cx="2015296" cy="707886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O" sz="40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Doctrina</a:t>
            </a:r>
            <a:endParaRPr lang="es-ES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500694" y="2166486"/>
            <a:ext cx="350043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CO" sz="2400" b="1" dirty="0" err="1" smtClean="0">
                <a:solidFill>
                  <a:srgbClr val="002060"/>
                </a:solidFill>
              </a:rPr>
              <a:t>Conciliacionista</a:t>
            </a:r>
            <a:endParaRPr lang="es-CO" sz="2400" b="1" dirty="0" smtClean="0">
              <a:solidFill>
                <a:srgbClr val="002060"/>
              </a:solidFill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s-CO" sz="2400" b="1" dirty="0" smtClean="0">
                <a:solidFill>
                  <a:srgbClr val="002060"/>
                </a:solidFill>
              </a:rPr>
              <a:t>CLERICAL-LATIFUNDISTA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CO" sz="2000" dirty="0" smtClean="0">
                <a:solidFill>
                  <a:srgbClr val="002060"/>
                </a:solidFill>
              </a:rPr>
              <a:t>(Predestinación humana y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CO" sz="2000" dirty="0" smtClean="0">
                <a:solidFill>
                  <a:srgbClr val="002060"/>
                </a:solidFill>
              </a:rPr>
              <a:t>“Armonía Social de Clases”)</a:t>
            </a:r>
          </a:p>
        </p:txBody>
      </p:sp>
      <p:cxnSp>
        <p:nvCxnSpPr>
          <p:cNvPr id="8" name="7 Conector recto de flecha"/>
          <p:cNvCxnSpPr/>
          <p:nvPr/>
        </p:nvCxnSpPr>
        <p:spPr>
          <a:xfrm rot="5400000">
            <a:off x="1142976" y="1880734"/>
            <a:ext cx="571504" cy="1588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>
            <a:stCxn id="6" idx="3"/>
          </p:cNvCxnSpPr>
          <p:nvPr/>
        </p:nvCxnSpPr>
        <p:spPr>
          <a:xfrm>
            <a:off x="5611999" y="1591735"/>
            <a:ext cx="1817521" cy="32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>
            <a:endCxn id="6" idx="1"/>
          </p:cNvCxnSpPr>
          <p:nvPr/>
        </p:nvCxnSpPr>
        <p:spPr>
          <a:xfrm flipV="1">
            <a:off x="1428728" y="1591735"/>
            <a:ext cx="2167975" cy="324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 rot="5400000">
            <a:off x="7142974" y="1879940"/>
            <a:ext cx="571504" cy="1588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>
            <a:endCxn id="5" idx="0"/>
          </p:cNvCxnSpPr>
          <p:nvPr/>
        </p:nvCxnSpPr>
        <p:spPr>
          <a:xfrm rot="5400000">
            <a:off x="3640059" y="2877619"/>
            <a:ext cx="1863882" cy="1588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Rectángulo"/>
          <p:cNvSpPr/>
          <p:nvPr/>
        </p:nvSpPr>
        <p:spPr>
          <a:xfrm>
            <a:off x="0" y="0"/>
            <a:ext cx="9144000" cy="95410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2800" dirty="0"/>
              <a:t> </a:t>
            </a:r>
            <a:r>
              <a:rPr lang="es-CO" sz="2800" b="1" dirty="0" smtClean="0">
                <a:solidFill>
                  <a:srgbClr val="002060"/>
                </a:solidFill>
              </a:rPr>
              <a:t>Del colaboracionismo de clases </a:t>
            </a:r>
          </a:p>
          <a:p>
            <a:pPr algn="ctr"/>
            <a:r>
              <a:rPr lang="es-CO" sz="2800" b="1" dirty="0" smtClean="0">
                <a:solidFill>
                  <a:srgbClr val="002060"/>
                </a:solidFill>
              </a:rPr>
              <a:t>al «sindicalismo empresarial»</a:t>
            </a:r>
          </a:p>
        </p:txBody>
      </p:sp>
    </p:spTree>
    <p:extLst>
      <p:ext uri="{BB962C8B-B14F-4D97-AF65-F5344CB8AC3E}">
        <p14:creationId xmlns:p14="http://schemas.microsoft.com/office/powerpoint/2010/main" val="1788708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285720" y="3286124"/>
            <a:ext cx="8643998" cy="3286148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Rectángulo"/>
          <p:cNvSpPr/>
          <p:nvPr/>
        </p:nvSpPr>
        <p:spPr>
          <a:xfrm>
            <a:off x="3357554" y="1000108"/>
            <a:ext cx="2538452" cy="707886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O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Plataforma</a:t>
            </a:r>
            <a:endParaRPr lang="es-ES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57158" y="2643182"/>
            <a:ext cx="864399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4000" dirty="0" smtClean="0"/>
              <a:t>del </a:t>
            </a:r>
          </a:p>
          <a:p>
            <a:pPr algn="ctr"/>
            <a:r>
              <a:rPr lang="es-CO" sz="4000" b="1" dirty="0" smtClean="0">
                <a:solidFill>
                  <a:schemeClr val="accent6">
                    <a:lumMod val="75000"/>
                  </a:schemeClr>
                </a:solidFill>
              </a:rPr>
              <a:t>COLABORACIONISMO o SOMETIMIENTO  SINDICAL</a:t>
            </a:r>
          </a:p>
          <a:p>
            <a:pPr algn="ctr"/>
            <a:r>
              <a:rPr lang="es-CO" sz="4000" dirty="0" smtClean="0"/>
              <a:t>a los planes </a:t>
            </a:r>
            <a:r>
              <a:rPr lang="es-CO" sz="4000" dirty="0"/>
              <a:t>de </a:t>
            </a:r>
            <a:r>
              <a:rPr lang="es-CO" sz="4000" dirty="0" smtClean="0"/>
              <a:t>competencia y expansión</a:t>
            </a:r>
          </a:p>
          <a:p>
            <a:pPr algn="ctr"/>
            <a:r>
              <a:rPr lang="es-CO" sz="4000" dirty="0" smtClean="0"/>
              <a:t>de </a:t>
            </a:r>
            <a:r>
              <a:rPr lang="es-CO" sz="4000" dirty="0"/>
              <a:t>los monopolios capitalistas </a:t>
            </a:r>
            <a:endParaRPr lang="es-CO" sz="4000" dirty="0" smtClean="0"/>
          </a:p>
          <a:p>
            <a:pPr algn="ctr"/>
            <a:r>
              <a:rPr lang="es-CO" sz="4000" dirty="0" smtClean="0"/>
              <a:t>nacionales </a:t>
            </a:r>
            <a:r>
              <a:rPr lang="es-CO" sz="4000" dirty="0"/>
              <a:t>y “transnacionales”</a:t>
            </a:r>
            <a:endParaRPr lang="es-ES" sz="4000" dirty="0"/>
          </a:p>
        </p:txBody>
      </p:sp>
      <p:cxnSp>
        <p:nvCxnSpPr>
          <p:cNvPr id="6" name="5 Conector recto de flecha"/>
          <p:cNvCxnSpPr>
            <a:stCxn id="3" idx="2"/>
          </p:cNvCxnSpPr>
          <p:nvPr/>
        </p:nvCxnSpPr>
        <p:spPr>
          <a:xfrm rot="16200000" flipH="1">
            <a:off x="4167515" y="2167259"/>
            <a:ext cx="935188" cy="16658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Rectángulo"/>
          <p:cNvSpPr/>
          <p:nvPr/>
        </p:nvSpPr>
        <p:spPr>
          <a:xfrm>
            <a:off x="285720" y="1857364"/>
            <a:ext cx="4572000" cy="10341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kumimoji="0" lang="es-ES_tradnl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Arial" charset="0"/>
              </a:rPr>
              <a:t>COLABORACION  DE CLASES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kumimoji="0" lang="es-ES_tradnl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Arial" charset="0"/>
              </a:rPr>
              <a:t> Solidaridad con  los capitalistas 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s-ES_tradnl" dirty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es-ES_tradnl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“C</a:t>
            </a:r>
            <a:r>
              <a:rPr kumimoji="0" lang="es-ES_tradnl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Arial" charset="0"/>
              </a:rPr>
              <a:t>ogestión” sindical-empresarial 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4929222" y="1785926"/>
            <a:ext cx="3929058" cy="1034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fontAlgn="base">
              <a:spcBef>
                <a:spcPct val="20000"/>
              </a:spcBef>
              <a:spcAft>
                <a:spcPct val="0"/>
              </a:spcAft>
            </a:pPr>
            <a:r>
              <a:rPr kumimoji="0" lang="es-ES_tradnl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Arial" charset="0"/>
              </a:rPr>
              <a:t>ARMONÍA SOCIAL</a:t>
            </a:r>
          </a:p>
          <a:p>
            <a:pPr lvl="0" algn="r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kumimoji="0" lang="es-ES_tradnl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Arial" charset="0"/>
              </a:rPr>
              <a:t> Solidaridad con  los capitalistas </a:t>
            </a:r>
          </a:p>
          <a:p>
            <a:pPr lvl="0" algn="r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s-ES_tradnl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es-ES_tradnl" dirty="0" err="1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Integracionismo</a:t>
            </a:r>
            <a:r>
              <a:rPr lang="es-ES_tradnl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 empresarial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0" y="0"/>
            <a:ext cx="9144000" cy="954107"/>
          </a:xfrm>
          <a:prstGeom prst="rect">
            <a:avLst/>
          </a:prstGeom>
          <a:solidFill>
            <a:schemeClr val="bg2">
              <a:lumMod val="90000"/>
            </a:scheme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2800" dirty="0"/>
              <a:t> </a:t>
            </a:r>
            <a:r>
              <a:rPr lang="es-CO" sz="2800" b="1" dirty="0" smtClean="0">
                <a:solidFill>
                  <a:srgbClr val="002060"/>
                </a:solidFill>
              </a:rPr>
              <a:t>Del colaboracionismo de clases </a:t>
            </a:r>
          </a:p>
          <a:p>
            <a:pPr algn="ctr"/>
            <a:r>
              <a:rPr lang="es-CO" sz="2800" b="1" dirty="0" smtClean="0">
                <a:solidFill>
                  <a:srgbClr val="002060"/>
                </a:solidFill>
              </a:rPr>
              <a:t>al «sindicalismo empresarial»</a:t>
            </a:r>
          </a:p>
        </p:txBody>
      </p:sp>
    </p:spTree>
    <p:extLst>
      <p:ext uri="{BB962C8B-B14F-4D97-AF65-F5344CB8AC3E}">
        <p14:creationId xmlns:p14="http://schemas.microsoft.com/office/powerpoint/2010/main" val="281980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857224" y="3310634"/>
            <a:ext cx="7572428" cy="321471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Rectángulo"/>
          <p:cNvSpPr/>
          <p:nvPr/>
        </p:nvSpPr>
        <p:spPr>
          <a:xfrm>
            <a:off x="857224" y="3310634"/>
            <a:ext cx="757242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4000" dirty="0" smtClean="0"/>
              <a:t>Imposición </a:t>
            </a:r>
          </a:p>
          <a:p>
            <a:pPr algn="ctr"/>
            <a:r>
              <a:rPr lang="es-CO" sz="4000" dirty="0" smtClean="0"/>
              <a:t>abierta o encubierta </a:t>
            </a:r>
          </a:p>
          <a:p>
            <a:pPr algn="ctr"/>
            <a:r>
              <a:rPr lang="es-CO" sz="4000" dirty="0" smtClean="0"/>
              <a:t>de la ideología y la política del</a:t>
            </a:r>
          </a:p>
          <a:p>
            <a:pPr algn="ctr"/>
            <a:r>
              <a:rPr lang="es-CO" sz="4000" b="1" dirty="0" smtClean="0">
                <a:solidFill>
                  <a:schemeClr val="accent6">
                    <a:lumMod val="75000"/>
                  </a:schemeClr>
                </a:solidFill>
              </a:rPr>
              <a:t>CORPORATIVISMO  </a:t>
            </a:r>
          </a:p>
          <a:p>
            <a:pPr algn="ctr"/>
            <a:r>
              <a:rPr lang="es-CO" sz="4000" b="1" dirty="0" smtClean="0">
                <a:solidFill>
                  <a:schemeClr val="accent6">
                    <a:lumMod val="75000"/>
                  </a:schemeClr>
                </a:solidFill>
              </a:rPr>
              <a:t>SINDICAL-EMPRESARIAL</a:t>
            </a:r>
            <a:endParaRPr lang="es-ES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357554" y="1031112"/>
            <a:ext cx="2285370" cy="707886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O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Estrategia</a:t>
            </a:r>
            <a:endParaRPr lang="es-ES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6" name="5 Conector recto de flecha"/>
          <p:cNvCxnSpPr/>
          <p:nvPr/>
        </p:nvCxnSpPr>
        <p:spPr>
          <a:xfrm rot="5400000">
            <a:off x="1142976" y="1738998"/>
            <a:ext cx="571504" cy="1588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5611999" y="1449999"/>
            <a:ext cx="1817521" cy="32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 flipV="1">
            <a:off x="1428728" y="1453246"/>
            <a:ext cx="1928826" cy="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 rot="5400000">
            <a:off x="7142974" y="1738204"/>
            <a:ext cx="571504" cy="1588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 rot="5400000">
            <a:off x="3715935" y="2524419"/>
            <a:ext cx="1570842" cy="1588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Rectángulo"/>
          <p:cNvSpPr/>
          <p:nvPr/>
        </p:nvSpPr>
        <p:spPr>
          <a:xfrm>
            <a:off x="71406" y="2024750"/>
            <a:ext cx="27860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CO" sz="2400" b="1" dirty="0" smtClean="0">
                <a:solidFill>
                  <a:srgbClr val="002060"/>
                </a:solidFill>
              </a:rPr>
              <a:t>Aliados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CO" sz="1600" b="1" dirty="0" smtClean="0">
                <a:solidFill>
                  <a:srgbClr val="002060"/>
                </a:solidFill>
              </a:rPr>
              <a:t>Burócratas sindicales, centristas,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CO" sz="1600" b="1" dirty="0" smtClean="0">
                <a:solidFill>
                  <a:srgbClr val="002060"/>
                </a:solidFill>
              </a:rPr>
              <a:t>renegados y  resentidos</a:t>
            </a:r>
            <a:endParaRPr lang="es-CO" sz="1600" dirty="0" smtClean="0">
              <a:solidFill>
                <a:srgbClr val="002060"/>
              </a:solidFill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6215074" y="1953312"/>
            <a:ext cx="25717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CO" sz="2400" b="1" dirty="0" smtClean="0">
                <a:solidFill>
                  <a:srgbClr val="002060"/>
                </a:solidFill>
              </a:rPr>
              <a:t>Golpe principal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CO" sz="1600" b="1" dirty="0" smtClean="0">
                <a:solidFill>
                  <a:srgbClr val="002060"/>
                </a:solidFill>
              </a:rPr>
              <a:t>Aislar, debilitar y liquidar 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CO" sz="1600" b="1" dirty="0" smtClean="0">
                <a:solidFill>
                  <a:srgbClr val="002060"/>
                </a:solidFill>
              </a:rPr>
              <a:t>a los sindicatos 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CO" sz="1600" b="1" dirty="0" smtClean="0">
                <a:solidFill>
                  <a:srgbClr val="002060"/>
                </a:solidFill>
              </a:rPr>
              <a:t>de orientación proletaria</a:t>
            </a:r>
            <a:endParaRPr lang="es-CO" sz="1600" dirty="0" smtClean="0">
              <a:solidFill>
                <a:srgbClr val="002060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0" y="0"/>
            <a:ext cx="9144000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2800" dirty="0"/>
              <a:t> </a:t>
            </a:r>
            <a:r>
              <a:rPr lang="es-CO" sz="2800" b="1" dirty="0" smtClean="0">
                <a:solidFill>
                  <a:srgbClr val="002060"/>
                </a:solidFill>
              </a:rPr>
              <a:t>Del colaboracionismo de clases </a:t>
            </a:r>
          </a:p>
          <a:p>
            <a:pPr algn="ctr"/>
            <a:r>
              <a:rPr lang="es-CO" sz="2800" b="1" dirty="0" smtClean="0">
                <a:solidFill>
                  <a:srgbClr val="002060"/>
                </a:solidFill>
              </a:rPr>
              <a:t>al «sindicalismo empresarial»</a:t>
            </a:r>
          </a:p>
        </p:txBody>
      </p:sp>
    </p:spTree>
    <p:extLst>
      <p:ext uri="{BB962C8B-B14F-4D97-AF65-F5344CB8AC3E}">
        <p14:creationId xmlns:p14="http://schemas.microsoft.com/office/powerpoint/2010/main" val="186289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Rectángulo redondeado"/>
          <p:cNvSpPr/>
          <p:nvPr/>
        </p:nvSpPr>
        <p:spPr>
          <a:xfrm>
            <a:off x="251520" y="5245967"/>
            <a:ext cx="8641909" cy="104830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Rectángulo"/>
          <p:cNvSpPr/>
          <p:nvPr/>
        </p:nvSpPr>
        <p:spPr>
          <a:xfrm>
            <a:off x="251520" y="4406330"/>
            <a:ext cx="8623629" cy="9361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Rectángulo redondeado"/>
          <p:cNvSpPr/>
          <p:nvPr/>
        </p:nvSpPr>
        <p:spPr>
          <a:xfrm>
            <a:off x="221836" y="1988840"/>
            <a:ext cx="8641909" cy="11213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251520" y="2534122"/>
            <a:ext cx="8623629" cy="187220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2 Rectángulo"/>
          <p:cNvSpPr/>
          <p:nvPr/>
        </p:nvSpPr>
        <p:spPr>
          <a:xfrm>
            <a:off x="1187624" y="1003528"/>
            <a:ext cx="640871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CO" sz="4000" b="1" dirty="0" smtClean="0">
                <a:ln w="1905">
                  <a:solidFill>
                    <a:srgbClr val="FFC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Principales  Tácticas d</a:t>
            </a:r>
            <a:r>
              <a:rPr lang="es-CO" sz="4000" b="1" cap="none" spc="0" dirty="0" smtClean="0">
                <a:ln w="1905">
                  <a:solidFill>
                    <a:srgbClr val="FFC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 Lucha</a:t>
            </a:r>
            <a:endParaRPr lang="es-ES" sz="4000" b="1" cap="none" spc="0" dirty="0">
              <a:ln w="1905">
                <a:solidFill>
                  <a:srgbClr val="FFC000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51520" y="2060848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CO" sz="2800" dirty="0" smtClean="0"/>
              <a:t> </a:t>
            </a:r>
            <a:r>
              <a:rPr lang="es-CO" sz="2800" b="1" dirty="0" smtClean="0"/>
              <a:t>ADOCTRINAMIENTO y/o COOPTACIÓN DE LÍDERES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0" y="0"/>
            <a:ext cx="9144000" cy="95410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2800" dirty="0"/>
              <a:t> </a:t>
            </a:r>
            <a:r>
              <a:rPr lang="es-CO" sz="2800" b="1" dirty="0" smtClean="0">
                <a:solidFill>
                  <a:srgbClr val="002060"/>
                </a:solidFill>
              </a:rPr>
              <a:t>Del colaboracionismo de clases </a:t>
            </a:r>
          </a:p>
          <a:p>
            <a:pPr algn="ctr"/>
            <a:r>
              <a:rPr lang="es-CO" sz="2800" b="1" dirty="0" smtClean="0">
                <a:solidFill>
                  <a:srgbClr val="002060"/>
                </a:solidFill>
              </a:rPr>
              <a:t>al «sindicalismo empresarial»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52469" y="2626072"/>
            <a:ext cx="8640960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CO" sz="2800" dirty="0" smtClean="0"/>
              <a:t> </a:t>
            </a:r>
            <a:r>
              <a:rPr lang="es-CO" sz="2800" b="1" dirty="0" smtClean="0"/>
              <a:t>SUPLANTACIÓN O DESMONTE DE CCT, </a:t>
            </a:r>
            <a:r>
              <a:rPr lang="es-CO" sz="2400" dirty="0" smtClean="0"/>
              <a:t>por lo general   mediante </a:t>
            </a:r>
            <a:r>
              <a:rPr lang="es-CO" sz="2400" dirty="0" err="1" smtClean="0"/>
              <a:t>contrapliegos</a:t>
            </a:r>
            <a:r>
              <a:rPr lang="es-CO" sz="2400" dirty="0" smtClean="0"/>
              <a:t>, pactos colectivos, acuerdos marco, “retiros voluntarios” “negociaciones atípicas”, “cartas de conducta”, pactos de productividad y competitividad, contrarreformas</a:t>
            </a:r>
          </a:p>
          <a:p>
            <a:pPr algn="just"/>
            <a:r>
              <a:rPr lang="es-CO" sz="1100" dirty="0" smtClean="0"/>
              <a:t> </a:t>
            </a:r>
            <a:endParaRPr lang="es-CO" sz="2400" dirty="0" smtClean="0"/>
          </a:p>
        </p:txBody>
      </p:sp>
      <p:sp>
        <p:nvSpPr>
          <p:cNvPr id="10" name="9 Rectángulo"/>
          <p:cNvSpPr/>
          <p:nvPr/>
        </p:nvSpPr>
        <p:spPr>
          <a:xfrm>
            <a:off x="251520" y="4457724"/>
            <a:ext cx="864096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CO" sz="2800" dirty="0" smtClean="0"/>
              <a:t> </a:t>
            </a:r>
            <a:r>
              <a:rPr lang="es-CO" sz="2800" b="1" dirty="0" smtClean="0"/>
              <a:t>PARALELISMO SINDICAL </a:t>
            </a:r>
            <a:r>
              <a:rPr lang="es-CO" sz="2400" dirty="0" smtClean="0"/>
              <a:t>o creación de sindicatos reformistas en las empresas donde hay o prima el sindicato de clase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87989" y="5350276"/>
            <a:ext cx="86409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CO" sz="2800" b="1" dirty="0" smtClean="0"/>
              <a:t> PACTOS TRIPARTITOS DE “CONCERTACIÓN” LABORAL, SALARIAL y PENSIONAL </a:t>
            </a:r>
            <a:endParaRPr lang="es-CO" sz="2400" dirty="0" smtClean="0"/>
          </a:p>
        </p:txBody>
      </p:sp>
    </p:spTree>
    <p:extLst>
      <p:ext uri="{BB962C8B-B14F-4D97-AF65-F5344CB8AC3E}">
        <p14:creationId xmlns:p14="http://schemas.microsoft.com/office/powerpoint/2010/main" val="3440241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 redondeado"/>
          <p:cNvSpPr/>
          <p:nvPr/>
        </p:nvSpPr>
        <p:spPr>
          <a:xfrm>
            <a:off x="107504" y="1795777"/>
            <a:ext cx="8965058" cy="4738278"/>
          </a:xfrm>
          <a:prstGeom prst="roundRect">
            <a:avLst>
              <a:gd name="adj" fmla="val 7171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Rectángulo"/>
          <p:cNvSpPr/>
          <p:nvPr/>
        </p:nvSpPr>
        <p:spPr>
          <a:xfrm>
            <a:off x="1587816" y="1124744"/>
            <a:ext cx="635866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O" sz="3200" b="1" dirty="0" smtClean="0">
                <a:ln w="1905">
                  <a:solidFill>
                    <a:srgbClr val="FFC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Principales  Tácticas de Organización</a:t>
            </a:r>
            <a:endParaRPr lang="es-ES" sz="3200" b="1" cap="none" spc="0" dirty="0">
              <a:ln w="1905">
                <a:solidFill>
                  <a:srgbClr val="FFC000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51520" y="1988840"/>
            <a:ext cx="8749066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CO" sz="2400" b="1" dirty="0" smtClean="0"/>
              <a:t> CENTRAL DE MASAS CON BASE EN AFILIACION INDIVIDUAL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es-CO" sz="28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CORRIENTES  DE LA SERVIDUMBRE  SINDICAL</a:t>
            </a:r>
            <a:endParaRPr lang="es-ES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0" y="0"/>
            <a:ext cx="9144000" cy="954107"/>
          </a:xfrm>
          <a:prstGeom prst="rect">
            <a:avLst/>
          </a:prstGeom>
          <a:solidFill>
            <a:schemeClr val="bg1">
              <a:lumMod val="75000"/>
            </a:scheme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2800" dirty="0"/>
              <a:t> </a:t>
            </a:r>
            <a:r>
              <a:rPr lang="es-CO" sz="2800" b="1" dirty="0" smtClean="0">
                <a:solidFill>
                  <a:srgbClr val="002060"/>
                </a:solidFill>
              </a:rPr>
              <a:t>Del colaboracionismo de clases </a:t>
            </a:r>
          </a:p>
          <a:p>
            <a:pPr algn="ctr"/>
            <a:r>
              <a:rPr lang="es-CO" sz="2800" b="1" dirty="0" smtClean="0">
                <a:solidFill>
                  <a:srgbClr val="002060"/>
                </a:solidFill>
              </a:rPr>
              <a:t>al «sindicalismo empresarial»</a:t>
            </a:r>
          </a:p>
        </p:txBody>
      </p:sp>
      <p:sp>
        <p:nvSpPr>
          <p:cNvPr id="8" name="7 Rectángulo"/>
          <p:cNvSpPr/>
          <p:nvPr/>
        </p:nvSpPr>
        <p:spPr>
          <a:xfrm>
            <a:off x="215422" y="2564904"/>
            <a:ext cx="8749066" cy="10772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CO" sz="2400" b="1" dirty="0" smtClean="0"/>
              <a:t> MECANISMOS</a:t>
            </a:r>
            <a:r>
              <a:rPr lang="es-CO" sz="2000" dirty="0" smtClean="0"/>
              <a:t> </a:t>
            </a:r>
            <a:r>
              <a:rPr lang="es-CO" sz="2400" b="1" dirty="0" smtClean="0"/>
              <a:t> “COPARTICIPACIÓN” O CONSULTA</a:t>
            </a:r>
            <a:r>
              <a:rPr lang="es-CO" sz="2000" b="1" dirty="0" smtClean="0"/>
              <a:t>. </a:t>
            </a:r>
            <a:r>
              <a:rPr lang="es-CO" sz="2000" dirty="0" smtClean="0"/>
              <a:t>Comités </a:t>
            </a:r>
            <a:r>
              <a:rPr lang="es-CO" sz="2000" dirty="0"/>
              <a:t>empresariales, </a:t>
            </a:r>
            <a:r>
              <a:rPr lang="es-CO" sz="2000" dirty="0" smtClean="0"/>
              <a:t>mesas de diálogo social, buzones de sugerencias, puestos en cajas </a:t>
            </a:r>
            <a:r>
              <a:rPr lang="es-CO" sz="2000" dirty="0"/>
              <a:t>de </a:t>
            </a:r>
            <a:r>
              <a:rPr lang="es-CO" sz="2000" dirty="0" smtClean="0"/>
              <a:t>compensación y SENA. 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15422" y="3757102"/>
            <a:ext cx="8749066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CO" dirty="0" smtClean="0"/>
              <a:t>  </a:t>
            </a:r>
            <a:r>
              <a:rPr lang="es-CO" sz="2400" b="1" dirty="0" smtClean="0"/>
              <a:t>“EMPRESARISMO” SINDICAL  </a:t>
            </a:r>
            <a:r>
              <a:rPr lang="es-CO" sz="2000" dirty="0" smtClean="0"/>
              <a:t>Contrato sindical, </a:t>
            </a:r>
            <a:r>
              <a:rPr lang="es-CO" sz="2000" dirty="0" err="1" smtClean="0"/>
              <a:t>empreSAS</a:t>
            </a:r>
            <a:r>
              <a:rPr lang="es-CO" sz="2000" dirty="0" smtClean="0"/>
              <a:t> y autogestión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215422" y="4387751"/>
            <a:ext cx="8749066" cy="76944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CO" dirty="0" smtClean="0"/>
              <a:t>    </a:t>
            </a:r>
            <a:r>
              <a:rPr lang="es-CO" sz="2400" b="1" dirty="0" smtClean="0"/>
              <a:t>ADHESIÓN SINDICAL A LA RSE </a:t>
            </a:r>
            <a:r>
              <a:rPr lang="es-CO" sz="2000" dirty="0" smtClean="0"/>
              <a:t>(cartas de conducta, cláusula laboral y ambiental)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215422" y="5301208"/>
            <a:ext cx="8749066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CO" sz="2400" b="1" dirty="0" smtClean="0"/>
              <a:t> PARALELISMO SINDICAL </a:t>
            </a:r>
            <a:r>
              <a:rPr lang="es-CO" sz="2000" dirty="0" smtClean="0"/>
              <a:t>(doble afiliación, doble junta directiva)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215422" y="5919663"/>
            <a:ext cx="8749066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CO" sz="2000" dirty="0" smtClean="0"/>
              <a:t> </a:t>
            </a:r>
            <a:r>
              <a:rPr lang="es-CO" sz="2400" b="1" dirty="0" smtClean="0"/>
              <a:t>CONTRATACIÓN LABORAL x CONFESIÓN RELIGIOSA </a:t>
            </a:r>
            <a:r>
              <a:rPr lang="es-CO" sz="2000" dirty="0" smtClean="0"/>
              <a:t>(Sectarismo)</a:t>
            </a:r>
          </a:p>
        </p:txBody>
      </p:sp>
    </p:spTree>
    <p:extLst>
      <p:ext uri="{BB962C8B-B14F-4D97-AF65-F5344CB8AC3E}">
        <p14:creationId xmlns:p14="http://schemas.microsoft.com/office/powerpoint/2010/main" val="1788373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  <p:bldP spid="8" grpId="0" animBg="1"/>
      <p:bldP spid="9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CuadroTexto"/>
          <p:cNvSpPr txBox="1"/>
          <p:nvPr/>
        </p:nvSpPr>
        <p:spPr>
          <a:xfrm>
            <a:off x="899592" y="5949279"/>
            <a:ext cx="7486160" cy="7694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2200" dirty="0" smtClean="0"/>
              <a:t>Pragmatismo significa renunciar a los principios para conseguir</a:t>
            </a:r>
          </a:p>
          <a:p>
            <a:pPr algn="ctr"/>
            <a:r>
              <a:rPr lang="es-CO" sz="2200" dirty="0" smtClean="0"/>
              <a:t>ciertos resultados y, sobre todo, sacar provecho  individual </a:t>
            </a:r>
            <a:endParaRPr lang="es-CO" sz="2200" dirty="0"/>
          </a:p>
        </p:txBody>
      </p:sp>
      <p:sp>
        <p:nvSpPr>
          <p:cNvPr id="11" name="10 Flecha abajo"/>
          <p:cNvSpPr/>
          <p:nvPr/>
        </p:nvSpPr>
        <p:spPr>
          <a:xfrm>
            <a:off x="4355976" y="3573016"/>
            <a:ext cx="360040" cy="432048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9 Elipse"/>
          <p:cNvSpPr/>
          <p:nvPr/>
        </p:nvSpPr>
        <p:spPr>
          <a:xfrm>
            <a:off x="3275856" y="2924944"/>
            <a:ext cx="2448272" cy="81978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Rectángulo"/>
          <p:cNvSpPr/>
          <p:nvPr/>
        </p:nvSpPr>
        <p:spPr>
          <a:xfrm>
            <a:off x="0" y="-27384"/>
            <a:ext cx="9144000" cy="1077218"/>
          </a:xfrm>
          <a:prstGeom prst="rect">
            <a:avLst/>
          </a:prstGeom>
          <a:solidFill>
            <a:srgbClr val="0070C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CO" sz="3200" dirty="0"/>
              <a:t> </a:t>
            </a:r>
            <a:r>
              <a:rPr lang="es-CO" sz="3200" dirty="0" smtClean="0"/>
              <a:t>Cómo socava el pragmatismo burgués </a:t>
            </a:r>
          </a:p>
          <a:p>
            <a:pPr algn="ctr"/>
            <a:r>
              <a:rPr lang="es-CO" sz="3200" dirty="0" smtClean="0"/>
              <a:t>a las organizaciones sindicales</a:t>
            </a:r>
            <a:endParaRPr lang="es-CO" sz="3200" b="1" dirty="0" smtClean="0"/>
          </a:p>
        </p:txBody>
      </p:sp>
      <p:sp>
        <p:nvSpPr>
          <p:cNvPr id="3" name="2 CuadroTexto"/>
          <p:cNvSpPr txBox="1"/>
          <p:nvPr/>
        </p:nvSpPr>
        <p:spPr>
          <a:xfrm>
            <a:off x="611560" y="1340768"/>
            <a:ext cx="770485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 smtClean="0">
                <a:solidFill>
                  <a:srgbClr val="0033CC"/>
                </a:solidFill>
              </a:rPr>
              <a:t>EL PRAGMATISMO</a:t>
            </a:r>
          </a:p>
          <a:p>
            <a:pPr algn="ctr"/>
            <a:endParaRPr lang="es-CO" sz="2400" dirty="0"/>
          </a:p>
        </p:txBody>
      </p:sp>
      <p:sp>
        <p:nvSpPr>
          <p:cNvPr id="4" name="3 Rectángulo"/>
          <p:cNvSpPr/>
          <p:nvPr/>
        </p:nvSpPr>
        <p:spPr>
          <a:xfrm>
            <a:off x="971600" y="4941168"/>
            <a:ext cx="2571600" cy="830997"/>
          </a:xfrm>
          <a:prstGeom prst="rect">
            <a:avLst/>
          </a:prstGeom>
          <a:solidFill>
            <a:srgbClr val="0033CC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CO" sz="2400" dirty="0"/>
              <a:t>conseguir fines </a:t>
            </a:r>
            <a:r>
              <a:rPr lang="es-CO" sz="2400" dirty="0" smtClean="0"/>
              <a:t>prácticos</a:t>
            </a:r>
            <a:endParaRPr lang="es-CO" sz="2400" dirty="0"/>
          </a:p>
        </p:txBody>
      </p:sp>
      <p:sp>
        <p:nvSpPr>
          <p:cNvPr id="5" name="4 Rectángulo"/>
          <p:cNvSpPr/>
          <p:nvPr/>
        </p:nvSpPr>
        <p:spPr>
          <a:xfrm>
            <a:off x="5652120" y="4941168"/>
            <a:ext cx="2664296" cy="830997"/>
          </a:xfrm>
          <a:prstGeom prst="rect">
            <a:avLst/>
          </a:prstGeom>
          <a:solidFill>
            <a:srgbClr val="0033CC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CO" sz="2400" dirty="0" smtClean="0"/>
              <a:t>lograr lo que nos propongamos</a:t>
            </a:r>
            <a:endParaRPr lang="es-CO" sz="2400" dirty="0"/>
          </a:p>
        </p:txBody>
      </p:sp>
      <p:sp>
        <p:nvSpPr>
          <p:cNvPr id="6" name="5 Flecha izquierda y derecha"/>
          <p:cNvSpPr/>
          <p:nvPr/>
        </p:nvSpPr>
        <p:spPr>
          <a:xfrm>
            <a:off x="3707904" y="5085184"/>
            <a:ext cx="1872208" cy="432048"/>
          </a:xfrm>
          <a:prstGeom prst="left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7 Luna"/>
          <p:cNvSpPr/>
          <p:nvPr/>
        </p:nvSpPr>
        <p:spPr>
          <a:xfrm rot="805426">
            <a:off x="331373" y="1486000"/>
            <a:ext cx="1141784" cy="4703878"/>
          </a:xfrm>
          <a:prstGeom prst="moon">
            <a:avLst>
              <a:gd name="adj" fmla="val 1949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8 Luna"/>
          <p:cNvSpPr/>
          <p:nvPr/>
        </p:nvSpPr>
        <p:spPr>
          <a:xfrm rot="20544647" flipH="1">
            <a:off x="7649699" y="1426532"/>
            <a:ext cx="1046251" cy="4798580"/>
          </a:xfrm>
          <a:prstGeom prst="moon">
            <a:avLst>
              <a:gd name="adj" fmla="val 1949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CuadroTexto"/>
          <p:cNvSpPr txBox="1"/>
          <p:nvPr/>
        </p:nvSpPr>
        <p:spPr>
          <a:xfrm rot="20095192">
            <a:off x="6638230" y="2849234"/>
            <a:ext cx="2627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/>
              <a:t>Utilitarismo</a:t>
            </a:r>
          </a:p>
          <a:p>
            <a:r>
              <a:rPr lang="es-CO" sz="2400" dirty="0" err="1" smtClean="0"/>
              <a:t>Operacionalismo</a:t>
            </a:r>
            <a:endParaRPr lang="es-CO" sz="2400" dirty="0" smtClean="0"/>
          </a:p>
          <a:p>
            <a:r>
              <a:rPr lang="es-CO" sz="2400" dirty="0" smtClean="0"/>
              <a:t> Instrumentalismo</a:t>
            </a:r>
            <a:endParaRPr lang="es-CO" sz="2400" dirty="0"/>
          </a:p>
        </p:txBody>
      </p:sp>
      <p:sp>
        <p:nvSpPr>
          <p:cNvPr id="14" name="13 Abrir llave"/>
          <p:cNvSpPr/>
          <p:nvPr/>
        </p:nvSpPr>
        <p:spPr>
          <a:xfrm rot="19840684">
            <a:off x="6697792" y="3408810"/>
            <a:ext cx="284919" cy="1404256"/>
          </a:xfrm>
          <a:prstGeom prst="leftBrac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14 CuadroTexto"/>
          <p:cNvSpPr txBox="1"/>
          <p:nvPr/>
        </p:nvSpPr>
        <p:spPr>
          <a:xfrm>
            <a:off x="611560" y="2060848"/>
            <a:ext cx="77048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dirty="0" smtClean="0">
                <a:solidFill>
                  <a:srgbClr val="002060"/>
                </a:solidFill>
              </a:rPr>
              <a:t>es la corriente filosófica burguesa</a:t>
            </a:r>
          </a:p>
          <a:p>
            <a:pPr algn="ctr"/>
            <a:r>
              <a:rPr lang="es-CO" sz="2000" i="1" dirty="0" smtClean="0"/>
              <a:t> -</a:t>
            </a:r>
            <a:r>
              <a:rPr lang="es-CO" sz="2000" i="1" dirty="0" smtClean="0">
                <a:solidFill>
                  <a:srgbClr val="0070C0"/>
                </a:solidFill>
              </a:rPr>
              <a:t>hoy muy  difundida y acatada por la dirigencia reformista-</a:t>
            </a:r>
          </a:p>
          <a:p>
            <a:pPr algn="ctr"/>
            <a:endParaRPr lang="es-CO" sz="2000" dirty="0"/>
          </a:p>
          <a:p>
            <a:pPr algn="ctr"/>
            <a:r>
              <a:rPr lang="es-CO" sz="2400" dirty="0" smtClean="0">
                <a:solidFill>
                  <a:srgbClr val="0033CC"/>
                </a:solidFill>
              </a:rPr>
              <a:t>según la cual 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619177" y="3522724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2400" dirty="0" smtClean="0">
              <a:solidFill>
                <a:srgbClr val="0033CC"/>
              </a:solidFill>
            </a:endParaRPr>
          </a:p>
          <a:p>
            <a:pPr algn="ctr"/>
            <a:r>
              <a:rPr lang="es-CO" sz="2400" dirty="0" smtClean="0">
                <a:solidFill>
                  <a:srgbClr val="0033CC"/>
                </a:solidFill>
              </a:rPr>
              <a:t>se justifica utilizar cualquier medio</a:t>
            </a:r>
          </a:p>
          <a:p>
            <a:pPr algn="ctr"/>
            <a:r>
              <a:rPr lang="es-CO" sz="2400" dirty="0" smtClean="0">
                <a:solidFill>
                  <a:srgbClr val="0033CC"/>
                </a:solidFill>
              </a:rPr>
              <a:t> siempre que nos permita  </a:t>
            </a:r>
          </a:p>
        </p:txBody>
      </p:sp>
    </p:spTree>
    <p:extLst>
      <p:ext uri="{BB962C8B-B14F-4D97-AF65-F5344CB8AC3E}">
        <p14:creationId xmlns:p14="http://schemas.microsoft.com/office/powerpoint/2010/main" val="1523098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" grpId="0"/>
      <p:bldP spid="4" grpId="0" animBg="1"/>
      <p:bldP spid="5" grpId="0" animBg="1"/>
      <p:bldP spid="6" grpId="0" animBg="1"/>
      <p:bldP spid="13" grpId="0"/>
      <p:bldP spid="14" grpId="0" animBg="1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Flecha arriba"/>
          <p:cNvSpPr/>
          <p:nvPr/>
        </p:nvSpPr>
        <p:spPr>
          <a:xfrm flipV="1">
            <a:off x="4463988" y="2379072"/>
            <a:ext cx="396044" cy="4018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187838938"/>
              </p:ext>
            </p:extLst>
          </p:nvPr>
        </p:nvGraphicFramePr>
        <p:xfrm>
          <a:off x="467544" y="-27384"/>
          <a:ext cx="8568952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1907704" y="237416"/>
            <a:ext cx="568863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 smtClean="0">
                <a:solidFill>
                  <a:srgbClr val="0033CC"/>
                </a:solidFill>
              </a:rPr>
              <a:t>EL PRAGMATISMO</a:t>
            </a:r>
          </a:p>
          <a:p>
            <a:pPr algn="ctr"/>
            <a:r>
              <a:rPr lang="es-CO" sz="2200" i="1" dirty="0" smtClean="0">
                <a:solidFill>
                  <a:srgbClr val="0033CC"/>
                </a:solidFill>
              </a:rPr>
              <a:t>-injertado dentro del movimiento sindical-</a:t>
            </a:r>
          </a:p>
          <a:p>
            <a:pPr algn="ctr"/>
            <a:r>
              <a:rPr lang="es-CO" sz="2400" dirty="0" smtClean="0">
                <a:solidFill>
                  <a:srgbClr val="0033CC"/>
                </a:solidFill>
              </a:rPr>
              <a:t>se traduce en</a:t>
            </a:r>
          </a:p>
        </p:txBody>
      </p:sp>
      <p:cxnSp>
        <p:nvCxnSpPr>
          <p:cNvPr id="11" name="10 Conector recto de flecha"/>
          <p:cNvCxnSpPr/>
          <p:nvPr/>
        </p:nvCxnSpPr>
        <p:spPr>
          <a:xfrm>
            <a:off x="5580112" y="2996952"/>
            <a:ext cx="1008112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>
            <a:off x="5171740" y="3212976"/>
            <a:ext cx="504056" cy="58085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 flipH="1">
            <a:off x="3743908" y="3212976"/>
            <a:ext cx="684076" cy="53865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/>
          <p:nvPr/>
        </p:nvCxnSpPr>
        <p:spPr>
          <a:xfrm flipH="1">
            <a:off x="2884105" y="2996952"/>
            <a:ext cx="102611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251520" y="5910371"/>
            <a:ext cx="8712968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2400" dirty="0" smtClean="0"/>
              <a:t>Conductas que constituyen una renuncia y una trasgresión </a:t>
            </a:r>
          </a:p>
          <a:p>
            <a:pPr algn="ctr"/>
            <a:r>
              <a:rPr lang="es-CO" sz="2400" dirty="0" smtClean="0"/>
              <a:t>a la moral que debe ostentar la dirigencia sindical </a:t>
            </a:r>
            <a:endParaRPr lang="es-CO" sz="24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3824917" y="2708920"/>
            <a:ext cx="18272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rgbClr val="0033CC"/>
                </a:solidFill>
              </a:rPr>
              <a:t>tales como</a:t>
            </a:r>
            <a:endParaRPr lang="es-CO" sz="2400" b="1" dirty="0">
              <a:solidFill>
                <a:srgbClr val="0033CC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397162" y="1628800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 smtClean="0"/>
              <a:t>DESVIACIONES</a:t>
            </a:r>
            <a:endParaRPr lang="es-CO" sz="2800" b="1" dirty="0"/>
          </a:p>
        </p:txBody>
      </p:sp>
    </p:spTree>
    <p:extLst>
      <p:ext uri="{BB962C8B-B14F-4D97-AF65-F5344CB8AC3E}">
        <p14:creationId xmlns:p14="http://schemas.microsoft.com/office/powerpoint/2010/main" val="331872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2" grpId="0"/>
      <p:bldP spid="19" grpId="0" animBg="1"/>
      <p:bldP spid="10" grpId="0"/>
      <p:bldP spid="3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409</Words>
  <Application>Microsoft Office PowerPoint</Application>
  <PresentationFormat>Presentación en pantalla (4:3)</PresentationFormat>
  <Paragraphs>97</Paragraphs>
  <Slides>8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1</cp:revision>
  <dcterms:created xsi:type="dcterms:W3CDTF">2018-07-24T03:20:02Z</dcterms:created>
  <dcterms:modified xsi:type="dcterms:W3CDTF">2018-07-24T03:22:06Z</dcterms:modified>
</cp:coreProperties>
</file>