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19" r:id="rId2"/>
    <p:sldId id="353" r:id="rId3"/>
    <p:sldId id="420" r:id="rId4"/>
    <p:sldId id="354" r:id="rId5"/>
    <p:sldId id="421" r:id="rId6"/>
    <p:sldId id="355" r:id="rId7"/>
    <p:sldId id="422" r:id="rId8"/>
    <p:sldId id="356" r:id="rId9"/>
    <p:sldId id="423" r:id="rId10"/>
    <p:sldId id="357" r:id="rId11"/>
    <p:sldId id="424" r:id="rId12"/>
    <p:sldId id="358" r:id="rId13"/>
    <p:sldId id="359" r:id="rId14"/>
    <p:sldId id="360" r:id="rId15"/>
    <p:sldId id="425" r:id="rId16"/>
    <p:sldId id="361" r:id="rId17"/>
    <p:sldId id="426" r:id="rId18"/>
    <p:sldId id="362" r:id="rId19"/>
    <p:sldId id="350" r:id="rId2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6BF75074-DEF7-4AB3-8883-99621FEF22AC}">
          <p14:sldIdLst>
            <p14:sldId id="419"/>
            <p14:sldId id="353"/>
            <p14:sldId id="420"/>
            <p14:sldId id="354"/>
            <p14:sldId id="421"/>
            <p14:sldId id="355"/>
            <p14:sldId id="422"/>
            <p14:sldId id="356"/>
            <p14:sldId id="423"/>
            <p14:sldId id="357"/>
            <p14:sldId id="424"/>
            <p14:sldId id="358"/>
            <p14:sldId id="359"/>
            <p14:sldId id="360"/>
            <p14:sldId id="425"/>
            <p14:sldId id="361"/>
            <p14:sldId id="426"/>
            <p14:sldId id="362"/>
            <p14:sldId id="35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FE3"/>
    <a:srgbClr val="F3F0F6"/>
    <a:srgbClr val="FEE7BE"/>
    <a:srgbClr val="FFD44B"/>
    <a:srgbClr val="FFE79B"/>
    <a:srgbClr val="FEF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3" autoAdjust="0"/>
    <p:restoredTop sz="90409" autoAdjust="0"/>
  </p:normalViewPr>
  <p:slideViewPr>
    <p:cSldViewPr>
      <p:cViewPr>
        <p:scale>
          <a:sx n="66" d="100"/>
          <a:sy n="66" d="100"/>
        </p:scale>
        <p:origin x="-678" y="-72"/>
      </p:cViewPr>
      <p:guideLst>
        <p:guide orient="horz" pos="22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E1A1A-E519-4B7F-85C2-DE8BE254DBAC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2480B-9C35-4D64-84A9-862864548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6624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2480B-9C35-4D64-84A9-862864548B09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441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312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644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973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319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887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930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254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52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454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604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53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700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2492896"/>
            <a:ext cx="7704856" cy="181588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</a:rPr>
              <a:t>TIPO DE SINDICATOS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</a:rPr>
              <a:t>SOCIALDEMÓCRATAS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</a:rPr>
              <a:t>«LIBRES»</a:t>
            </a:r>
          </a:p>
          <a:p>
            <a:pPr algn="ctr"/>
            <a:endParaRPr lang="es-CO" sz="2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8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332656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rgbClr val="C00000"/>
                </a:solidFill>
              </a:rPr>
              <a:t>El proceso de degeneración oportunista </a:t>
            </a:r>
            <a:endParaRPr lang="es-CO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000" b="1" dirty="0" smtClean="0"/>
              <a:t>de </a:t>
            </a:r>
            <a:r>
              <a:rPr lang="es-CO" sz="2000" b="1" dirty="0"/>
              <a:t>los líderes del movimiento sindical </a:t>
            </a:r>
            <a:r>
              <a:rPr lang="es-CO" sz="2000" b="1" dirty="0" smtClean="0"/>
              <a:t>alemán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 </a:t>
            </a:r>
            <a:r>
              <a:rPr lang="es-CO" sz="2000" b="1" dirty="0">
                <a:solidFill>
                  <a:srgbClr val="C00000"/>
                </a:solidFill>
              </a:rPr>
              <a:t>afectó </a:t>
            </a:r>
            <a:r>
              <a:rPr lang="es-CO" sz="2000" b="1" dirty="0" smtClean="0">
                <a:solidFill>
                  <a:srgbClr val="C00000"/>
                </a:solidFill>
              </a:rPr>
              <a:t>seriamente la lucha del proletariado </a:t>
            </a:r>
          </a:p>
          <a:p>
            <a:pPr algn="ctr"/>
            <a:r>
              <a:rPr lang="es-CO" sz="2000" dirty="0" smtClean="0"/>
              <a:t>durante </a:t>
            </a:r>
            <a:r>
              <a:rPr lang="es-CO" sz="2000" dirty="0"/>
              <a:t>la primera guerra imperialista </a:t>
            </a:r>
            <a:r>
              <a:rPr lang="es-CO" sz="2000" dirty="0" smtClean="0"/>
              <a:t>mundial</a:t>
            </a:r>
            <a:r>
              <a:rPr lang="es-CO" sz="2000" b="1" dirty="0"/>
              <a:t>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683568" y="191683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 smtClean="0"/>
              <a:t>los </a:t>
            </a:r>
            <a:r>
              <a:rPr lang="es-CO" b="1" dirty="0"/>
              <a:t>llamados sindicatos "</a:t>
            </a:r>
            <a:r>
              <a:rPr lang="es-CO" b="1" dirty="0" smtClean="0"/>
              <a:t>libres" </a:t>
            </a:r>
          </a:p>
          <a:p>
            <a:pPr algn="ctr"/>
            <a:r>
              <a:rPr lang="es-CO" dirty="0" smtClean="0"/>
              <a:t>-como </a:t>
            </a:r>
            <a:r>
              <a:rPr lang="es-CO" dirty="0"/>
              <a:t>los sindicatos austriacos y los sindicatos de los países </a:t>
            </a:r>
            <a:r>
              <a:rPr lang="es-CO" dirty="0" smtClean="0"/>
              <a:t>neutrales-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99592" y="2780928"/>
            <a:ext cx="3096344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b="1" dirty="0" smtClean="0"/>
              <a:t>tomaron </a:t>
            </a:r>
            <a:r>
              <a:rPr lang="es-CO" b="1" dirty="0"/>
              <a:t>la posición </a:t>
            </a:r>
            <a:r>
              <a:rPr lang="es-CO" b="1" dirty="0" smtClean="0"/>
              <a:t>de </a:t>
            </a:r>
            <a:r>
              <a:rPr lang="es-CO" b="1" dirty="0"/>
              <a:t>la </a:t>
            </a:r>
            <a:r>
              <a:rPr lang="es-CO" b="1" dirty="0" smtClean="0"/>
              <a:t>paz</a:t>
            </a:r>
          </a:p>
          <a:p>
            <a:pPr algn="ctr"/>
            <a:r>
              <a:rPr lang="es-CO" b="1" dirty="0" smtClean="0"/>
              <a:t>y </a:t>
            </a:r>
            <a:r>
              <a:rPr lang="es-CO" b="1" dirty="0"/>
              <a:t>la cooperación de clase </a:t>
            </a:r>
            <a:endParaRPr lang="es-CO" b="1" dirty="0" smtClean="0"/>
          </a:p>
          <a:p>
            <a:pPr algn="ctr"/>
            <a:r>
              <a:rPr lang="es-CO" b="1" dirty="0" smtClean="0"/>
              <a:t>con </a:t>
            </a:r>
            <a:r>
              <a:rPr lang="es-CO" b="1" dirty="0"/>
              <a:t>la </a:t>
            </a:r>
            <a:r>
              <a:rPr lang="es-CO" b="1" dirty="0" smtClean="0"/>
              <a:t>burguesía</a:t>
            </a:r>
            <a:endParaRPr lang="es-CO" b="1" dirty="0"/>
          </a:p>
        </p:txBody>
      </p:sp>
      <p:sp>
        <p:nvSpPr>
          <p:cNvPr id="7" name="6 Rectángulo"/>
          <p:cNvSpPr/>
          <p:nvPr/>
        </p:nvSpPr>
        <p:spPr>
          <a:xfrm>
            <a:off x="4796408" y="2780928"/>
            <a:ext cx="3592016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b="1" dirty="0" smtClean="0"/>
              <a:t>se </a:t>
            </a:r>
            <a:r>
              <a:rPr lang="es-CO" b="1" dirty="0"/>
              <a:t>convirtieron </a:t>
            </a:r>
            <a:r>
              <a:rPr lang="es-CO" b="1" dirty="0" smtClean="0"/>
              <a:t>en </a:t>
            </a:r>
            <a:r>
              <a:rPr lang="es-CO" b="1" dirty="0"/>
              <a:t>instrumento </a:t>
            </a:r>
            <a:endParaRPr lang="es-CO" b="1" dirty="0" smtClean="0"/>
          </a:p>
          <a:p>
            <a:pPr algn="ctr"/>
            <a:r>
              <a:rPr lang="es-CO" b="1" dirty="0" smtClean="0"/>
              <a:t>de </a:t>
            </a:r>
            <a:r>
              <a:rPr lang="es-CO" b="1" dirty="0"/>
              <a:t>la política imperialista </a:t>
            </a:r>
            <a:endParaRPr lang="es-CO" b="1" dirty="0" smtClean="0"/>
          </a:p>
          <a:p>
            <a:pPr algn="ctr"/>
            <a:r>
              <a:rPr lang="es-CO" b="1" dirty="0" smtClean="0"/>
              <a:t>de </a:t>
            </a:r>
            <a:r>
              <a:rPr lang="es-CO" b="1" dirty="0"/>
              <a:t>la burguesía </a:t>
            </a:r>
            <a:r>
              <a:rPr lang="es-CO" b="1" dirty="0" smtClean="0"/>
              <a:t>alemana</a:t>
            </a:r>
            <a:r>
              <a:rPr lang="es-CO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68149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rminador"/>
          <p:cNvSpPr/>
          <p:nvPr/>
        </p:nvSpPr>
        <p:spPr>
          <a:xfrm>
            <a:off x="1763688" y="2568392"/>
            <a:ext cx="5544616" cy="1104508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683568" y="188640"/>
            <a:ext cx="770485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AL OPTAR POR EL CAMINO 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DE LA TRAICIÓN DE CLASE</a:t>
            </a:r>
          </a:p>
          <a:p>
            <a:pPr algn="ctr"/>
            <a:r>
              <a:rPr lang="es-CO" sz="2000" b="1" dirty="0" smtClean="0"/>
              <a:t>los </a:t>
            </a:r>
            <a:r>
              <a:rPr lang="es-CO" sz="2000" b="1" dirty="0"/>
              <a:t>líderes oportunistas de los sindicatos </a:t>
            </a:r>
            <a:r>
              <a:rPr lang="es-CO" sz="2000" b="1" dirty="0" smtClean="0"/>
              <a:t>alemanes</a:t>
            </a:r>
          </a:p>
          <a:p>
            <a:pPr algn="ctr"/>
            <a:r>
              <a:rPr lang="es-CO" sz="2000" b="1" dirty="0" smtClean="0"/>
              <a:t>-dirigidos </a:t>
            </a:r>
            <a:r>
              <a:rPr lang="es-CO" sz="2000" b="1" dirty="0"/>
              <a:t>por </a:t>
            </a:r>
            <a:r>
              <a:rPr lang="es-CO" sz="2000" b="1" dirty="0" err="1" smtClean="0"/>
              <a:t>Legien</a:t>
            </a:r>
            <a:r>
              <a:rPr lang="es-CO" sz="2000" b="1" dirty="0" smtClean="0"/>
              <a:t>-</a:t>
            </a:r>
          </a:p>
          <a:p>
            <a:pPr algn="ctr"/>
            <a:r>
              <a:rPr lang="es-CO" sz="2000" b="1" dirty="0" smtClean="0"/>
              <a:t> </a:t>
            </a:r>
            <a:r>
              <a:rPr lang="es-CO" sz="2000" b="1" dirty="0"/>
              <a:t>reprimieron enérgicamente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las </a:t>
            </a:r>
            <a:r>
              <a:rPr lang="es-CO" sz="2000" b="1" dirty="0"/>
              <a:t>más mínimas manifestaciones de protesta de los </a:t>
            </a:r>
            <a:r>
              <a:rPr lang="es-CO" sz="2000" b="1" dirty="0" smtClean="0"/>
              <a:t>trabajadores</a:t>
            </a:r>
          </a:p>
          <a:p>
            <a:pPr algn="ctr"/>
            <a:r>
              <a:rPr lang="es-CO" sz="2000" b="1" dirty="0" smtClean="0"/>
              <a:t> </a:t>
            </a:r>
            <a:r>
              <a:rPr lang="es-CO" sz="2000" b="1" dirty="0"/>
              <a:t>contra la </a:t>
            </a:r>
            <a:r>
              <a:rPr lang="es-CO" sz="2000" b="1" dirty="0" smtClean="0"/>
              <a:t>guerra</a:t>
            </a:r>
            <a:r>
              <a:rPr lang="es-CO" sz="2000" b="1" dirty="0"/>
              <a:t> </a:t>
            </a:r>
          </a:p>
          <a:p>
            <a:pPr algn="ctr"/>
            <a:endParaRPr lang="es-CO" b="1" dirty="0"/>
          </a:p>
        </p:txBody>
      </p:sp>
      <p:sp>
        <p:nvSpPr>
          <p:cNvPr id="3" name="2 Rectángulo"/>
          <p:cNvSpPr/>
          <p:nvPr/>
        </p:nvSpPr>
        <p:spPr>
          <a:xfrm>
            <a:off x="395536" y="4161274"/>
            <a:ext cx="194421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La huelga se suspendió </a:t>
            </a:r>
            <a:endParaRPr lang="es-CO" sz="2000" b="1" dirty="0"/>
          </a:p>
        </p:txBody>
      </p:sp>
      <p:sp>
        <p:nvSpPr>
          <p:cNvPr id="4" name="3 Rectángulo"/>
          <p:cNvSpPr/>
          <p:nvPr/>
        </p:nvSpPr>
        <p:spPr>
          <a:xfrm>
            <a:off x="683568" y="2564904"/>
            <a:ext cx="77048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00B050"/>
                </a:solidFill>
              </a:rPr>
              <a:t>Todo el aparato de los </a:t>
            </a:r>
            <a:r>
              <a:rPr lang="es-CO" sz="2200" b="1" dirty="0" smtClean="0">
                <a:solidFill>
                  <a:srgbClr val="00B050"/>
                </a:solidFill>
              </a:rPr>
              <a:t>sindicatos</a:t>
            </a:r>
          </a:p>
          <a:p>
            <a:pPr algn="ctr"/>
            <a:r>
              <a:rPr lang="es-CO" sz="2200" b="1" dirty="0" smtClean="0">
                <a:solidFill>
                  <a:srgbClr val="00B050"/>
                </a:solidFill>
              </a:rPr>
              <a:t> </a:t>
            </a:r>
            <a:r>
              <a:rPr lang="es-CO" sz="2200" b="1" dirty="0">
                <a:solidFill>
                  <a:srgbClr val="00B050"/>
                </a:solidFill>
              </a:rPr>
              <a:t>se puso al servicio </a:t>
            </a:r>
            <a:endParaRPr lang="es-CO" sz="2200" b="1" dirty="0" smtClean="0">
              <a:solidFill>
                <a:srgbClr val="00B050"/>
              </a:solidFill>
            </a:endParaRPr>
          </a:p>
          <a:p>
            <a:pPr algn="ctr"/>
            <a:r>
              <a:rPr lang="es-CO" sz="2200" b="1" dirty="0" smtClean="0">
                <a:solidFill>
                  <a:srgbClr val="00B050"/>
                </a:solidFill>
              </a:rPr>
              <a:t>de </a:t>
            </a:r>
            <a:r>
              <a:rPr lang="es-CO" sz="2200" b="1" dirty="0">
                <a:solidFill>
                  <a:srgbClr val="00B050"/>
                </a:solidFill>
              </a:rPr>
              <a:t>los intereses </a:t>
            </a:r>
            <a:r>
              <a:rPr lang="es-CO" sz="2200" b="1" dirty="0" smtClean="0">
                <a:solidFill>
                  <a:srgbClr val="00B050"/>
                </a:solidFill>
              </a:rPr>
              <a:t>bélicos de </a:t>
            </a:r>
            <a:r>
              <a:rPr lang="es-CO" sz="2200" b="1" dirty="0">
                <a:solidFill>
                  <a:srgbClr val="00B050"/>
                </a:solidFill>
              </a:rPr>
              <a:t>la </a:t>
            </a:r>
            <a:r>
              <a:rPr lang="es-CO" sz="2200" b="1" dirty="0" smtClean="0">
                <a:solidFill>
                  <a:srgbClr val="00B050"/>
                </a:solidFill>
              </a:rPr>
              <a:t>burguesía</a:t>
            </a:r>
            <a:endParaRPr lang="es-CO" sz="2200" b="1" dirty="0">
              <a:solidFill>
                <a:srgbClr val="00B05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83568" y="5301208"/>
            <a:ext cx="7920880" cy="1200329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dirty="0" smtClean="0"/>
              <a:t>. Los denominados sindicatos "libres" </a:t>
            </a:r>
          </a:p>
          <a:p>
            <a:pPr algn="ctr"/>
            <a:r>
              <a:rPr lang="es-CO" dirty="0" smtClean="0"/>
              <a:t>establecieron cooperación con los sindicatos cristianos y se embarcaron en</a:t>
            </a:r>
          </a:p>
          <a:p>
            <a:pPr algn="ctr"/>
            <a:r>
              <a:rPr lang="es-CO" dirty="0" smtClean="0"/>
              <a:t> </a:t>
            </a:r>
            <a:r>
              <a:rPr lang="es-CO" b="1" dirty="0" smtClean="0">
                <a:solidFill>
                  <a:srgbClr val="00B050"/>
                </a:solidFill>
              </a:rPr>
              <a:t>EL CAMINO DE LA "COOPERACIÓN EMPRESARIAL" </a:t>
            </a:r>
          </a:p>
          <a:p>
            <a:pPr algn="ctr"/>
            <a:r>
              <a:rPr lang="es-CO" b="1" dirty="0" smtClean="0">
                <a:solidFill>
                  <a:srgbClr val="00B050"/>
                </a:solidFill>
              </a:rPr>
              <a:t>CON LAS ORGANIZACIONES PATRONALES</a:t>
            </a:r>
            <a:endParaRPr lang="es-CO" dirty="0"/>
          </a:p>
        </p:txBody>
      </p:sp>
      <p:sp>
        <p:nvSpPr>
          <p:cNvPr id="7" name="6 Rectángulo"/>
          <p:cNvSpPr/>
          <p:nvPr/>
        </p:nvSpPr>
        <p:spPr>
          <a:xfrm>
            <a:off x="2771800" y="4161274"/>
            <a:ext cx="302433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el pago de beneficios a </a:t>
            </a:r>
          </a:p>
          <a:p>
            <a:pPr algn="ctr"/>
            <a:r>
              <a:rPr lang="es-CO" sz="2000" b="1" dirty="0" smtClean="0"/>
              <a:t>los huelguistas se detuvo </a:t>
            </a:r>
            <a:endParaRPr lang="es-CO" sz="2000" b="1" dirty="0"/>
          </a:p>
        </p:txBody>
      </p:sp>
      <p:sp>
        <p:nvSpPr>
          <p:cNvPr id="8" name="7 Rectángulo"/>
          <p:cNvSpPr/>
          <p:nvPr/>
        </p:nvSpPr>
        <p:spPr>
          <a:xfrm>
            <a:off x="6084168" y="4149080"/>
            <a:ext cx="295232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los restos de democracia sindical se destruyeron </a:t>
            </a:r>
            <a:endParaRPr lang="es-CO" sz="2000" b="1" dirty="0"/>
          </a:p>
        </p:txBody>
      </p:sp>
      <p:cxnSp>
        <p:nvCxnSpPr>
          <p:cNvPr id="10" name="9 Conector recto de flecha"/>
          <p:cNvCxnSpPr>
            <a:stCxn id="5" idx="2"/>
            <a:endCxn id="3" idx="0"/>
          </p:cNvCxnSpPr>
          <p:nvPr/>
        </p:nvCxnSpPr>
        <p:spPr>
          <a:xfrm flipH="1">
            <a:off x="1367644" y="3672900"/>
            <a:ext cx="3168352" cy="48837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5" idx="2"/>
            <a:endCxn id="8" idx="0"/>
          </p:cNvCxnSpPr>
          <p:nvPr/>
        </p:nvCxnSpPr>
        <p:spPr>
          <a:xfrm>
            <a:off x="4535996" y="3672900"/>
            <a:ext cx="3024336" cy="47618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5" idx="2"/>
          </p:cNvCxnSpPr>
          <p:nvPr/>
        </p:nvCxnSpPr>
        <p:spPr>
          <a:xfrm>
            <a:off x="4535996" y="3672900"/>
            <a:ext cx="0" cy="69220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409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erminador"/>
          <p:cNvSpPr/>
          <p:nvPr/>
        </p:nvSpPr>
        <p:spPr>
          <a:xfrm>
            <a:off x="4283968" y="4326195"/>
            <a:ext cx="3816424" cy="616134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179512" y="437763"/>
            <a:ext cx="4536504" cy="1631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CO" sz="2000" b="1" dirty="0"/>
              <a:t> Los líderes oportunistas </a:t>
            </a:r>
            <a:endParaRPr lang="es-CO" sz="2000" b="1" dirty="0" smtClean="0"/>
          </a:p>
          <a:p>
            <a:r>
              <a:rPr lang="es-CO" sz="2000" b="1" dirty="0" smtClean="0"/>
              <a:t>de </a:t>
            </a:r>
            <a:r>
              <a:rPr lang="es-CO" sz="2000" b="1" dirty="0"/>
              <a:t>los sindicatos "libres" </a:t>
            </a:r>
            <a:endParaRPr lang="es-CO" sz="2000" b="1" dirty="0" smtClean="0"/>
          </a:p>
          <a:p>
            <a:r>
              <a:rPr lang="es-CO" sz="2000" b="1" dirty="0" smtClean="0">
                <a:solidFill>
                  <a:srgbClr val="C00000"/>
                </a:solidFill>
              </a:rPr>
              <a:t>no </a:t>
            </a:r>
            <a:r>
              <a:rPr lang="es-CO" sz="2000" b="1" dirty="0">
                <a:solidFill>
                  <a:srgbClr val="C00000"/>
                </a:solidFill>
              </a:rPr>
              <a:t>se detuvieron en nada </a:t>
            </a:r>
            <a:endParaRPr lang="es-CO" sz="2000" b="1" dirty="0" smtClean="0">
              <a:solidFill>
                <a:srgbClr val="C00000"/>
              </a:solidFill>
            </a:endParaRPr>
          </a:p>
          <a:p>
            <a:r>
              <a:rPr lang="es-CO" sz="2000" b="1" dirty="0" smtClean="0">
                <a:solidFill>
                  <a:srgbClr val="C00000"/>
                </a:solidFill>
              </a:rPr>
              <a:t>en </a:t>
            </a:r>
            <a:r>
              <a:rPr lang="es-CO" sz="2000" b="1" dirty="0">
                <a:solidFill>
                  <a:srgbClr val="C00000"/>
                </a:solidFill>
              </a:rPr>
              <a:t>la lucha contra los elementos </a:t>
            </a:r>
            <a:endParaRPr lang="es-CO" sz="2000" b="1" dirty="0" smtClean="0">
              <a:solidFill>
                <a:srgbClr val="C00000"/>
              </a:solidFill>
            </a:endParaRPr>
          </a:p>
          <a:p>
            <a:r>
              <a:rPr lang="es-CO" sz="2000" b="1" dirty="0" smtClean="0">
                <a:solidFill>
                  <a:srgbClr val="C00000"/>
                </a:solidFill>
              </a:rPr>
              <a:t>de </a:t>
            </a:r>
            <a:r>
              <a:rPr lang="es-CO" sz="2000" b="1" dirty="0">
                <a:solidFill>
                  <a:srgbClr val="C00000"/>
                </a:solidFill>
              </a:rPr>
              <a:t>la oposición dentro de los </a:t>
            </a:r>
            <a:r>
              <a:rPr lang="es-CO" sz="2000" b="1" dirty="0" smtClean="0">
                <a:solidFill>
                  <a:srgbClr val="C00000"/>
                </a:solidFill>
              </a:rPr>
              <a:t>sindicatos</a:t>
            </a:r>
            <a:r>
              <a:rPr lang="es-CO" sz="2000" b="1" dirty="0">
                <a:solidFill>
                  <a:srgbClr val="C00000"/>
                </a:solidFill>
              </a:rPr>
              <a:t> 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728192" y="2381979"/>
            <a:ext cx="4788024" cy="1631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CO" sz="2000" b="1" dirty="0"/>
              <a:t> Después de la división </a:t>
            </a:r>
            <a:endParaRPr lang="es-CO" sz="2000" b="1" dirty="0" smtClean="0"/>
          </a:p>
          <a:p>
            <a:r>
              <a:rPr lang="es-CO" sz="2000" b="1" dirty="0" smtClean="0"/>
              <a:t>de </a:t>
            </a:r>
            <a:r>
              <a:rPr lang="es-CO" sz="2000" b="1" dirty="0"/>
              <a:t>los socialdemócratas se formó </a:t>
            </a:r>
            <a:endParaRPr lang="es-CO" sz="2000" b="1" dirty="0" smtClean="0"/>
          </a:p>
          <a:p>
            <a:r>
              <a:rPr lang="es-CO" sz="2000" b="1" dirty="0" smtClean="0"/>
              <a:t>un </a:t>
            </a:r>
            <a:r>
              <a:rPr lang="es-CO" sz="2000" b="1" dirty="0"/>
              <a:t>partido socialdemócrata independiente </a:t>
            </a:r>
            <a:r>
              <a:rPr lang="es-CO" i="1" dirty="0"/>
              <a:t>durante la Conferencia de </a:t>
            </a:r>
            <a:r>
              <a:rPr lang="es-CO" i="1" dirty="0" err="1"/>
              <a:t>Gotha</a:t>
            </a:r>
            <a:r>
              <a:rPr lang="es-CO" i="1" dirty="0"/>
              <a:t> celebrada del 6 al 8  de abril de </a:t>
            </a:r>
            <a:r>
              <a:rPr lang="es-CO" i="1" dirty="0" smtClean="0"/>
              <a:t>1917 </a:t>
            </a:r>
            <a:endParaRPr lang="es-CO" i="1" dirty="0"/>
          </a:p>
        </p:txBody>
      </p:sp>
      <p:sp>
        <p:nvSpPr>
          <p:cNvPr id="4" name="3 Rectángulo"/>
          <p:cNvSpPr/>
          <p:nvPr/>
        </p:nvSpPr>
        <p:spPr>
          <a:xfrm>
            <a:off x="4355976" y="4430141"/>
            <a:ext cx="3816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 LA COMISIÓN SINDICAL GENERAL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923928" y="5190291"/>
            <a:ext cx="2088232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se </a:t>
            </a:r>
            <a:r>
              <a:rPr lang="es-CO" sz="1600" b="1" dirty="0"/>
              <a:t>puso del lado </a:t>
            </a:r>
            <a:endParaRPr lang="es-CO" sz="1600" b="1" dirty="0" smtClean="0"/>
          </a:p>
          <a:p>
            <a:pPr algn="ctr"/>
            <a:r>
              <a:rPr lang="es-CO" sz="1600" b="1" dirty="0" smtClean="0"/>
              <a:t>de </a:t>
            </a:r>
            <a:r>
              <a:rPr lang="es-CO" sz="1600" b="1" dirty="0"/>
              <a:t>los </a:t>
            </a:r>
            <a:r>
              <a:rPr lang="es-CO" sz="1600" b="1" dirty="0" smtClean="0"/>
              <a:t>socialistas</a:t>
            </a:r>
          </a:p>
          <a:p>
            <a:pPr algn="ctr"/>
            <a:r>
              <a:rPr lang="es-CO" sz="1600" b="1" dirty="0" smtClean="0"/>
              <a:t> </a:t>
            </a:r>
            <a:r>
              <a:rPr lang="es-CO" sz="1600" b="1" dirty="0"/>
              <a:t>del </a:t>
            </a:r>
            <a:r>
              <a:rPr lang="es-CO" sz="1600" b="1" dirty="0" smtClean="0"/>
              <a:t>gobierno</a:t>
            </a:r>
            <a:endParaRPr lang="es-CO" sz="1600" b="1" dirty="0"/>
          </a:p>
        </p:txBody>
      </p:sp>
      <p:sp>
        <p:nvSpPr>
          <p:cNvPr id="6" name="5 Rectángulo"/>
          <p:cNvSpPr/>
          <p:nvPr/>
        </p:nvSpPr>
        <p:spPr>
          <a:xfrm>
            <a:off x="6164560" y="5182740"/>
            <a:ext cx="2799928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desató </a:t>
            </a:r>
            <a:r>
              <a:rPr lang="es-CO" sz="1600" b="1" dirty="0"/>
              <a:t>una lucha encarnizada contra </a:t>
            </a:r>
            <a:r>
              <a:rPr lang="es-CO" sz="1600" b="1" dirty="0" smtClean="0"/>
              <a:t> la </a:t>
            </a:r>
            <a:r>
              <a:rPr lang="es-CO" sz="1600" b="1" dirty="0"/>
              <a:t>oposición de los </a:t>
            </a:r>
            <a:r>
              <a:rPr lang="es-CO" sz="1600" b="1" dirty="0" err="1"/>
              <a:t>Spartakistas</a:t>
            </a:r>
            <a:r>
              <a:rPr lang="es-CO" sz="1600" b="1" dirty="0"/>
              <a:t> </a:t>
            </a:r>
            <a:r>
              <a:rPr lang="es-CO" sz="1600" b="1" dirty="0" smtClean="0"/>
              <a:t>y otros  sectores</a:t>
            </a:r>
            <a:endParaRPr lang="es-CO" sz="1600" b="1" dirty="0"/>
          </a:p>
        </p:txBody>
      </p:sp>
      <p:sp>
        <p:nvSpPr>
          <p:cNvPr id="9" name="8 Flecha doblada"/>
          <p:cNvSpPr/>
          <p:nvPr/>
        </p:nvSpPr>
        <p:spPr>
          <a:xfrm flipV="1">
            <a:off x="827584" y="2622907"/>
            <a:ext cx="792088" cy="648072"/>
          </a:xfrm>
          <a:prstGeom prst="ben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0" name="9 Flecha doblada"/>
          <p:cNvSpPr/>
          <p:nvPr/>
        </p:nvSpPr>
        <p:spPr>
          <a:xfrm flipV="1">
            <a:off x="3203848" y="4182179"/>
            <a:ext cx="792088" cy="648072"/>
          </a:xfrm>
          <a:prstGeom prst="ben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cxnSp>
        <p:nvCxnSpPr>
          <p:cNvPr id="12" name="11 Conector recto de flecha"/>
          <p:cNvCxnSpPr>
            <a:stCxn id="8" idx="2"/>
            <a:endCxn id="5" idx="0"/>
          </p:cNvCxnSpPr>
          <p:nvPr/>
        </p:nvCxnSpPr>
        <p:spPr>
          <a:xfrm flipH="1">
            <a:off x="4968044" y="4942329"/>
            <a:ext cx="1224136" cy="247962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8" idx="2"/>
            <a:endCxn id="6" idx="0"/>
          </p:cNvCxnSpPr>
          <p:nvPr/>
        </p:nvCxnSpPr>
        <p:spPr>
          <a:xfrm>
            <a:off x="6192180" y="4942329"/>
            <a:ext cx="1372344" cy="240411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063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476672"/>
            <a:ext cx="8424936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/>
              <a:t>En los primeros días de la Revolución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de </a:t>
            </a:r>
            <a:r>
              <a:rPr lang="es-CO" sz="2000" b="1" dirty="0"/>
              <a:t>noviembre en </a:t>
            </a:r>
            <a:r>
              <a:rPr lang="es-CO" sz="2000" b="1" dirty="0" smtClean="0"/>
              <a:t>Alemania</a:t>
            </a:r>
          </a:p>
          <a:p>
            <a:pPr algn="ctr"/>
            <a:r>
              <a:rPr lang="es-CO" sz="2000" dirty="0" err="1" smtClean="0"/>
              <a:t>Legien</a:t>
            </a:r>
            <a:r>
              <a:rPr lang="es-CO" sz="2000" dirty="0" smtClean="0"/>
              <a:t> </a:t>
            </a:r>
            <a:r>
              <a:rPr lang="es-CO" sz="2000" dirty="0"/>
              <a:t>y </a:t>
            </a:r>
            <a:r>
              <a:rPr lang="es-CO" sz="2000" dirty="0" err="1"/>
              <a:t>Leiparte</a:t>
            </a:r>
            <a:r>
              <a:rPr lang="es-CO" sz="2000" dirty="0"/>
              <a:t> </a:t>
            </a:r>
            <a:endParaRPr lang="es-CO" sz="2000" dirty="0" smtClean="0"/>
          </a:p>
          <a:p>
            <a:pPr algn="ctr"/>
            <a:r>
              <a:rPr lang="es-CO" sz="2000" b="1" dirty="0"/>
              <a:t>en nombre de los llamados sindicatos "</a:t>
            </a:r>
            <a:r>
              <a:rPr lang="es-CO" sz="2000" b="1" dirty="0" smtClean="0"/>
              <a:t>libres"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FIRMARON 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UN TRATADO DE "COOPERACIÓN EMPRESARIAL" </a:t>
            </a:r>
          </a:p>
          <a:p>
            <a:pPr algn="ctr"/>
            <a:r>
              <a:rPr lang="es-CO" sz="2000" i="1" dirty="0" smtClean="0"/>
              <a:t>con los delegados patronales de </a:t>
            </a:r>
            <a:r>
              <a:rPr lang="es-CO" sz="2000" i="1" dirty="0" err="1" smtClean="0"/>
              <a:t>Stinnes</a:t>
            </a:r>
            <a:r>
              <a:rPr lang="es-CO" sz="2000" i="1" dirty="0"/>
              <a:t>, Siemens y </a:t>
            </a:r>
            <a:r>
              <a:rPr lang="es-CO" sz="2000" i="1" dirty="0" err="1" smtClean="0"/>
              <a:t>Reichert</a:t>
            </a:r>
            <a:endParaRPr lang="es-CO" sz="2000" i="1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312394" y="2897649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 </a:t>
            </a:r>
            <a:r>
              <a:rPr lang="es-CO" sz="2000" b="1" dirty="0" smtClean="0"/>
              <a:t>Dicho </a:t>
            </a:r>
            <a:r>
              <a:rPr lang="es-CO" sz="2000" b="1" dirty="0"/>
              <a:t>tratado </a:t>
            </a:r>
            <a:endParaRPr lang="es-CO" sz="2000" b="1" dirty="0" smtClean="0"/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fue </a:t>
            </a:r>
            <a:r>
              <a:rPr lang="es-CO" sz="2000" b="1" dirty="0">
                <a:solidFill>
                  <a:srgbClr val="C00000"/>
                </a:solidFill>
              </a:rPr>
              <a:t>la base </a:t>
            </a:r>
            <a:endParaRPr lang="es-CO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DE LA POLÍTICA DE POSGUERRA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 </a:t>
            </a:r>
            <a:r>
              <a:rPr lang="es-CO" sz="2000" b="1" dirty="0">
                <a:solidFill>
                  <a:srgbClr val="C00000"/>
                </a:solidFill>
              </a:rPr>
              <a:t>de los sindicatos "libres</a:t>
            </a:r>
            <a:r>
              <a:rPr lang="es-CO" sz="2000" b="1" dirty="0" smtClean="0">
                <a:solidFill>
                  <a:srgbClr val="C00000"/>
                </a:solidFill>
              </a:rPr>
              <a:t>"</a:t>
            </a:r>
            <a:r>
              <a:rPr lang="es-CO" sz="2000" b="1" dirty="0">
                <a:solidFill>
                  <a:srgbClr val="C00000"/>
                </a:solidFill>
              </a:rPr>
              <a:t>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23528" y="4437112"/>
            <a:ext cx="8424936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O" sz="2000" dirty="0" smtClean="0"/>
              <a:t>El </a:t>
            </a:r>
            <a:r>
              <a:rPr lang="es-CO" sz="2000" dirty="0"/>
              <a:t>Congreso de Sindicatos de </a:t>
            </a:r>
            <a:r>
              <a:rPr lang="es-CO" sz="2000" dirty="0" err="1" smtClean="0"/>
              <a:t>Nuremberg</a:t>
            </a:r>
            <a:endParaRPr lang="es-CO" sz="2000" dirty="0" smtClean="0"/>
          </a:p>
          <a:p>
            <a:pPr algn="ctr"/>
            <a:r>
              <a:rPr lang="es-CO" sz="2000" dirty="0" smtClean="0"/>
              <a:t>-en 1919-</a:t>
            </a:r>
          </a:p>
          <a:p>
            <a:pPr algn="ctr"/>
            <a:r>
              <a:rPr lang="es-CO" sz="2000" b="1" dirty="0" smtClean="0"/>
              <a:t>aprobó </a:t>
            </a:r>
            <a:r>
              <a:rPr lang="es-CO" sz="2000" b="1" dirty="0"/>
              <a:t>el tratado y decidió </a:t>
            </a:r>
            <a:endParaRPr lang="es-CO" sz="2000" b="1" dirty="0" smtClean="0"/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LA PARTICIPACIÓN DE LOS COMITÉS DE FÁBRICA 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EN LA GESTIÓN DE LAS EMPRESAS </a:t>
            </a:r>
          </a:p>
          <a:p>
            <a:pPr algn="ctr"/>
            <a:r>
              <a:rPr lang="es-CO" sz="2000" dirty="0" smtClean="0"/>
              <a:t>bajo </a:t>
            </a:r>
            <a:r>
              <a:rPr lang="es-CO" sz="2000" dirty="0"/>
              <a:t>la dirección de los sindicatos en cooperación con los empresarios.</a:t>
            </a:r>
          </a:p>
        </p:txBody>
      </p:sp>
    </p:spTree>
    <p:extLst>
      <p:ext uri="{BB962C8B-B14F-4D97-AF65-F5344CB8AC3E}">
        <p14:creationId xmlns:p14="http://schemas.microsoft.com/office/powerpoint/2010/main" val="3109624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erminador"/>
          <p:cNvSpPr/>
          <p:nvPr/>
        </p:nvSpPr>
        <p:spPr>
          <a:xfrm>
            <a:off x="1691680" y="3651989"/>
            <a:ext cx="5688632" cy="929139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251520" y="1556792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rgbClr val="C00000"/>
                </a:solidFill>
              </a:rPr>
              <a:t>Toda la política </a:t>
            </a:r>
            <a:endParaRPr lang="es-CO" sz="24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de los líderes del sindicalismo </a:t>
            </a:r>
            <a:r>
              <a:rPr lang="es-CO" sz="2400" b="1" dirty="0">
                <a:solidFill>
                  <a:srgbClr val="C00000"/>
                </a:solidFill>
              </a:rPr>
              <a:t>"</a:t>
            </a:r>
            <a:r>
              <a:rPr lang="es-CO" sz="2400" b="1" dirty="0" smtClean="0">
                <a:solidFill>
                  <a:srgbClr val="C00000"/>
                </a:solidFill>
              </a:rPr>
              <a:t>libre" </a:t>
            </a:r>
          </a:p>
          <a:p>
            <a:pPr algn="ctr"/>
            <a:r>
              <a:rPr lang="es-CO" sz="2400" b="1" dirty="0" smtClean="0"/>
              <a:t>tenía </a:t>
            </a:r>
            <a:r>
              <a:rPr lang="es-CO" sz="2400" b="1" dirty="0"/>
              <a:t>como </a:t>
            </a:r>
            <a:endParaRPr lang="es-CO" sz="2400" b="1" dirty="0" smtClean="0"/>
          </a:p>
          <a:p>
            <a:pPr algn="ctr"/>
            <a:r>
              <a:rPr lang="es-CO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</a:t>
            </a:r>
          </a:p>
          <a:p>
            <a:pPr algn="ctr"/>
            <a:r>
              <a:rPr lang="es-CO" sz="22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es-CO" sz="22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PREVENIR LA REVOLUCIÓN PROLETARIA</a:t>
            </a:r>
          </a:p>
          <a:p>
            <a:pPr algn="ctr"/>
            <a:r>
              <a:rPr lang="es-CO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SALVAR EL CAPITALISMO</a:t>
            </a:r>
            <a:r>
              <a:rPr lang="es-CO" sz="3200" b="1" dirty="0"/>
              <a:t> </a:t>
            </a:r>
          </a:p>
        </p:txBody>
      </p:sp>
      <p:sp>
        <p:nvSpPr>
          <p:cNvPr id="5" name="4 Flecha abajo"/>
          <p:cNvSpPr/>
          <p:nvPr/>
        </p:nvSpPr>
        <p:spPr>
          <a:xfrm>
            <a:off x="4283968" y="3226331"/>
            <a:ext cx="396044" cy="418693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763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467544" y="116632"/>
            <a:ext cx="8136904" cy="3384376"/>
          </a:xfrm>
          <a:prstGeom prst="roundRect">
            <a:avLst>
              <a:gd name="adj" fmla="val 7752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Terminador"/>
          <p:cNvSpPr/>
          <p:nvPr/>
        </p:nvSpPr>
        <p:spPr>
          <a:xfrm>
            <a:off x="1043608" y="2564904"/>
            <a:ext cx="3024336" cy="72008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Terminador"/>
          <p:cNvSpPr/>
          <p:nvPr/>
        </p:nvSpPr>
        <p:spPr>
          <a:xfrm>
            <a:off x="4932040" y="2564904"/>
            <a:ext cx="3096344" cy="72008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467544" y="116632"/>
            <a:ext cx="799288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 </a:t>
            </a:r>
            <a:r>
              <a:rPr lang="es-CO" i="1" dirty="0"/>
              <a:t>en los primeros años de la posguerra </a:t>
            </a:r>
            <a:endParaRPr lang="es-CO" sz="2000" i="1" dirty="0" smtClean="0"/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con </a:t>
            </a:r>
            <a:r>
              <a:rPr lang="es-CO" sz="2400" b="1" dirty="0">
                <a:solidFill>
                  <a:srgbClr val="C00000"/>
                </a:solidFill>
              </a:rPr>
              <a:t>la ayuda de la socialdemocracia </a:t>
            </a:r>
            <a:endParaRPr lang="es-CO" sz="24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y </a:t>
            </a:r>
            <a:r>
              <a:rPr lang="es-CO" sz="2400" b="1" dirty="0">
                <a:solidFill>
                  <a:srgbClr val="C00000"/>
                </a:solidFill>
              </a:rPr>
              <a:t>los líderes del </a:t>
            </a:r>
            <a:r>
              <a:rPr lang="es-CO" sz="2400" b="1" dirty="0" smtClean="0">
                <a:solidFill>
                  <a:srgbClr val="C00000"/>
                </a:solidFill>
              </a:rPr>
              <a:t>sindicalismo </a:t>
            </a:r>
            <a:r>
              <a:rPr lang="es-CO" sz="2400" b="1" dirty="0">
                <a:solidFill>
                  <a:srgbClr val="C00000"/>
                </a:solidFill>
              </a:rPr>
              <a:t>"libre" </a:t>
            </a:r>
            <a:endParaRPr lang="es-CO" sz="24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400" b="1" dirty="0" smtClean="0"/>
              <a:t>LA BURGUESÍA </a:t>
            </a:r>
          </a:p>
          <a:p>
            <a:pPr algn="ctr"/>
            <a:r>
              <a:rPr lang="es-CO" sz="2400" b="1" dirty="0" smtClean="0"/>
              <a:t>logró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187624" y="2577098"/>
            <a:ext cx="280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frenar el </a:t>
            </a:r>
            <a:r>
              <a:rPr lang="es-CO" sz="2000" b="1" dirty="0"/>
              <a:t>poderoso auge </a:t>
            </a:r>
            <a:r>
              <a:rPr lang="es-CO" sz="2000" b="1" dirty="0" smtClean="0"/>
              <a:t>revolucionario</a:t>
            </a:r>
            <a:endParaRPr lang="es-CO" sz="2000" b="1" dirty="0"/>
          </a:p>
        </p:txBody>
      </p:sp>
      <p:sp>
        <p:nvSpPr>
          <p:cNvPr id="4" name="3 Rectángulo"/>
          <p:cNvSpPr/>
          <p:nvPr/>
        </p:nvSpPr>
        <p:spPr>
          <a:xfrm>
            <a:off x="539552" y="3645024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En el periodo</a:t>
            </a:r>
          </a:p>
          <a:p>
            <a:pPr algn="ctr"/>
            <a:r>
              <a:rPr lang="es-CO" sz="2000" b="1" dirty="0" smtClean="0"/>
              <a:t>anterior a </a:t>
            </a:r>
            <a:r>
              <a:rPr lang="es-CO" sz="2000" b="1" dirty="0"/>
              <a:t>la llegada </a:t>
            </a:r>
            <a:r>
              <a:rPr lang="es-CO" sz="2000" b="1" dirty="0" smtClean="0"/>
              <a:t>del nazismo al poder</a:t>
            </a:r>
          </a:p>
          <a:p>
            <a:pPr algn="ctr"/>
            <a:r>
              <a:rPr lang="es-CO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CAMINO DE LOS SINDICATOS "LIBRES" </a:t>
            </a:r>
          </a:p>
          <a:p>
            <a:pPr algn="ctr"/>
            <a:r>
              <a:rPr lang="es-CO" sz="2000" b="1" dirty="0" smtClean="0"/>
              <a:t>fue </a:t>
            </a:r>
            <a:r>
              <a:rPr lang="es-CO" sz="2000" b="1" dirty="0"/>
              <a:t>un camino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de</a:t>
            </a:r>
            <a:endParaRPr lang="es-CO" sz="2000" b="1" dirty="0"/>
          </a:p>
        </p:txBody>
      </p:sp>
      <p:sp>
        <p:nvSpPr>
          <p:cNvPr id="5" name="4 Rectángulo"/>
          <p:cNvSpPr/>
          <p:nvPr/>
        </p:nvSpPr>
        <p:spPr>
          <a:xfrm>
            <a:off x="5220072" y="2564904"/>
            <a:ext cx="2592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pasar </a:t>
            </a:r>
            <a:r>
              <a:rPr lang="es-CO" sz="2000" b="1" dirty="0"/>
              <a:t>a la ofensiva contra la clase </a:t>
            </a:r>
            <a:r>
              <a:rPr lang="es-CO" sz="2000" b="1" dirty="0" smtClean="0"/>
              <a:t>obrera</a:t>
            </a:r>
            <a:r>
              <a:rPr lang="es-CO" sz="2000" b="1" dirty="0"/>
              <a:t> </a:t>
            </a:r>
          </a:p>
        </p:txBody>
      </p:sp>
      <p:sp>
        <p:nvSpPr>
          <p:cNvPr id="8" name="7 Flecha curvada hacia la izquierda"/>
          <p:cNvSpPr/>
          <p:nvPr/>
        </p:nvSpPr>
        <p:spPr>
          <a:xfrm>
            <a:off x="4067944" y="1994069"/>
            <a:ext cx="396044" cy="1002313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" name="8 Flecha curvada hacia la izquierda"/>
          <p:cNvSpPr/>
          <p:nvPr/>
        </p:nvSpPr>
        <p:spPr>
          <a:xfrm flipH="1">
            <a:off x="4544380" y="1988840"/>
            <a:ext cx="315652" cy="1002313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69776" y="5517232"/>
            <a:ext cx="2646040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b="1" dirty="0" smtClean="0"/>
              <a:t>Traición a </a:t>
            </a:r>
            <a:r>
              <a:rPr lang="es-CO" b="1" dirty="0"/>
              <a:t>los </a:t>
            </a:r>
            <a:r>
              <a:rPr lang="es-CO" b="1" dirty="0" smtClean="0"/>
              <a:t>intereses </a:t>
            </a:r>
          </a:p>
          <a:p>
            <a:pPr algn="ctr"/>
            <a:r>
              <a:rPr lang="es-CO" b="1" dirty="0" smtClean="0"/>
              <a:t>de </a:t>
            </a:r>
            <a:r>
              <a:rPr lang="es-CO" b="1" dirty="0"/>
              <a:t>clase del </a:t>
            </a:r>
            <a:r>
              <a:rPr lang="es-CO" b="1" dirty="0" smtClean="0"/>
              <a:t>proletariado</a:t>
            </a:r>
            <a:endParaRPr lang="es-CO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547664" y="2204864"/>
            <a:ext cx="157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i="1" dirty="0" smtClean="0"/>
              <a:t>primero</a:t>
            </a:r>
            <a:endParaRPr lang="es-CO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661248" y="2204864"/>
            <a:ext cx="157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i="1" dirty="0" smtClean="0"/>
              <a:t>luego</a:t>
            </a:r>
            <a:endParaRPr lang="es-CO" i="1" dirty="0"/>
          </a:p>
        </p:txBody>
      </p:sp>
      <p:sp>
        <p:nvSpPr>
          <p:cNvPr id="14" name="13 Rectángulo"/>
          <p:cNvSpPr/>
          <p:nvPr/>
        </p:nvSpPr>
        <p:spPr>
          <a:xfrm>
            <a:off x="3222104" y="5807005"/>
            <a:ext cx="2646040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b="1" dirty="0" smtClean="0"/>
              <a:t>subordinación </a:t>
            </a:r>
            <a:r>
              <a:rPr lang="es-CO" b="1" dirty="0"/>
              <a:t>a los intereses </a:t>
            </a:r>
            <a:r>
              <a:rPr lang="es-CO" b="1" dirty="0" smtClean="0"/>
              <a:t>de </a:t>
            </a:r>
            <a:r>
              <a:rPr lang="es-CO" b="1" dirty="0"/>
              <a:t>la </a:t>
            </a:r>
            <a:r>
              <a:rPr lang="es-CO" b="1" dirty="0" smtClean="0"/>
              <a:t>burguesía </a:t>
            </a:r>
            <a:endParaRPr lang="es-CO" b="1" dirty="0"/>
          </a:p>
        </p:txBody>
      </p:sp>
      <p:sp>
        <p:nvSpPr>
          <p:cNvPr id="15" name="14 Rectángulo"/>
          <p:cNvSpPr/>
          <p:nvPr/>
        </p:nvSpPr>
        <p:spPr>
          <a:xfrm>
            <a:off x="6313884" y="5590981"/>
            <a:ext cx="2650604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b="1" dirty="0" smtClean="0"/>
              <a:t>negación </a:t>
            </a:r>
            <a:r>
              <a:rPr lang="es-CO" b="1" dirty="0"/>
              <a:t>de los métodos de lucha de clases. </a:t>
            </a:r>
          </a:p>
        </p:txBody>
      </p:sp>
      <p:cxnSp>
        <p:nvCxnSpPr>
          <p:cNvPr id="17" name="16 Conector recto de flecha"/>
          <p:cNvCxnSpPr>
            <a:stCxn id="4" idx="2"/>
            <a:endCxn id="11" idx="0"/>
          </p:cNvCxnSpPr>
          <p:nvPr/>
        </p:nvCxnSpPr>
        <p:spPr>
          <a:xfrm flipH="1">
            <a:off x="1592796" y="5276240"/>
            <a:ext cx="2943200" cy="24099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4" idx="2"/>
            <a:endCxn id="15" idx="0"/>
          </p:cNvCxnSpPr>
          <p:nvPr/>
        </p:nvCxnSpPr>
        <p:spPr>
          <a:xfrm>
            <a:off x="4535996" y="5276240"/>
            <a:ext cx="3103190" cy="31474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4" idx="2"/>
            <a:endCxn id="14" idx="0"/>
          </p:cNvCxnSpPr>
          <p:nvPr/>
        </p:nvCxnSpPr>
        <p:spPr>
          <a:xfrm>
            <a:off x="4535996" y="5276240"/>
            <a:ext cx="9128" cy="5307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56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erminador"/>
          <p:cNvSpPr/>
          <p:nvPr/>
        </p:nvSpPr>
        <p:spPr>
          <a:xfrm>
            <a:off x="5076056" y="1556792"/>
            <a:ext cx="2808312" cy="791508"/>
          </a:xfrm>
          <a:prstGeom prst="flowChartTermina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6" name="5 Terminador"/>
          <p:cNvSpPr/>
          <p:nvPr/>
        </p:nvSpPr>
        <p:spPr>
          <a:xfrm>
            <a:off x="1331640" y="1552729"/>
            <a:ext cx="2808312" cy="791508"/>
          </a:xfrm>
          <a:prstGeom prst="flowChartTermina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bg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39552" y="44624"/>
            <a:ext cx="799288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00B050"/>
                </a:solidFill>
              </a:rPr>
              <a:t>LA BUROCRACIA SINDICAL </a:t>
            </a:r>
          </a:p>
          <a:p>
            <a:pPr algn="ctr"/>
            <a:r>
              <a:rPr lang="es-CO" sz="2200" b="1" dirty="0" smtClean="0"/>
              <a:t>se </a:t>
            </a:r>
            <a:r>
              <a:rPr lang="es-CO" sz="2200" b="1" dirty="0"/>
              <a:t>fusionó cada vez más </a:t>
            </a:r>
            <a:endParaRPr lang="es-CO" sz="2200" b="1" dirty="0" smtClean="0"/>
          </a:p>
          <a:p>
            <a:pPr algn="ctr"/>
            <a:r>
              <a:rPr lang="es-CO" sz="2200" b="1" dirty="0" smtClean="0"/>
              <a:t>con </a:t>
            </a:r>
          </a:p>
          <a:p>
            <a:pPr algn="ctr"/>
            <a:r>
              <a:rPr lang="es-CO" sz="2400" dirty="0"/>
              <a:t>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196008" y="1628800"/>
            <a:ext cx="2943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LAS ORGANIZACIONES EMPRESARIALES</a:t>
            </a:r>
            <a:endParaRPr lang="es-CO" sz="2000" b="1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04048" y="1636351"/>
            <a:ext cx="2943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LOS ÓRGANOS DEL ESTADO BURGUÉS </a:t>
            </a:r>
            <a:endParaRPr lang="es-CO" sz="2000" b="1" dirty="0">
              <a:solidFill>
                <a:schemeClr val="bg1"/>
              </a:solidFill>
            </a:endParaRPr>
          </a:p>
        </p:txBody>
      </p:sp>
      <p:sp>
        <p:nvSpPr>
          <p:cNvPr id="8" name="7 Flecha doblada"/>
          <p:cNvSpPr/>
          <p:nvPr/>
        </p:nvSpPr>
        <p:spPr>
          <a:xfrm rot="10800000">
            <a:off x="4175956" y="1124744"/>
            <a:ext cx="324036" cy="948301"/>
          </a:xfrm>
          <a:prstGeom prst="ben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" name="8 Flecha doblada"/>
          <p:cNvSpPr/>
          <p:nvPr/>
        </p:nvSpPr>
        <p:spPr>
          <a:xfrm rot="10800000" flipH="1">
            <a:off x="4616388" y="1124744"/>
            <a:ext cx="387660" cy="936106"/>
          </a:xfrm>
          <a:prstGeom prst="ben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39552" y="4149080"/>
            <a:ext cx="799288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No es casual </a:t>
            </a:r>
          </a:p>
          <a:p>
            <a:pPr algn="ctr"/>
            <a:r>
              <a:rPr lang="es-CO" sz="1600" i="1" dirty="0" smtClean="0"/>
              <a:t>por tanto </a:t>
            </a:r>
          </a:p>
          <a:p>
            <a:pPr algn="ctr"/>
            <a:r>
              <a:rPr lang="es-CO" sz="2000" b="1" dirty="0" smtClean="0"/>
              <a:t>que </a:t>
            </a:r>
          </a:p>
          <a:p>
            <a:pPr algn="ctr"/>
            <a:r>
              <a:rPr lang="es-CO" sz="2000" b="1" dirty="0" smtClean="0"/>
              <a:t>sus </a:t>
            </a:r>
            <a:r>
              <a:rPr lang="es-CO" sz="2000" b="1" dirty="0"/>
              <a:t>actuaciones se </a:t>
            </a:r>
            <a:r>
              <a:rPr lang="es-CO" sz="2000" b="1" dirty="0" smtClean="0"/>
              <a:t>basen</a:t>
            </a:r>
            <a:endParaRPr lang="es-CO" sz="2000" b="1" dirty="0"/>
          </a:p>
        </p:txBody>
      </p:sp>
      <p:sp>
        <p:nvSpPr>
          <p:cNvPr id="12" name="11 Rectángulo"/>
          <p:cNvSpPr/>
          <p:nvPr/>
        </p:nvSpPr>
        <p:spPr>
          <a:xfrm>
            <a:off x="539552" y="5755903"/>
            <a:ext cx="3636404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en </a:t>
            </a:r>
            <a:r>
              <a:rPr lang="es-CO" sz="2200" dirty="0"/>
              <a:t>una política de colaboración de </a:t>
            </a:r>
            <a:r>
              <a:rPr lang="es-CO" sz="2200" dirty="0" smtClean="0"/>
              <a:t>clases</a:t>
            </a:r>
            <a:endParaRPr lang="es-CO" sz="2200" dirty="0"/>
          </a:p>
        </p:txBody>
      </p:sp>
      <p:sp>
        <p:nvSpPr>
          <p:cNvPr id="13" name="12 Rectángulo"/>
          <p:cNvSpPr/>
          <p:nvPr/>
        </p:nvSpPr>
        <p:spPr>
          <a:xfrm>
            <a:off x="5112060" y="5739646"/>
            <a:ext cx="3636404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en </a:t>
            </a:r>
            <a:r>
              <a:rPr lang="es-CO" sz="2200" dirty="0"/>
              <a:t>la creciente idea del paso pacífico hacia el </a:t>
            </a:r>
            <a:r>
              <a:rPr lang="es-CO" sz="2200" dirty="0" smtClean="0"/>
              <a:t>socialismo</a:t>
            </a:r>
            <a:r>
              <a:rPr lang="es-CO" sz="2200" dirty="0"/>
              <a:t> </a:t>
            </a:r>
          </a:p>
        </p:txBody>
      </p:sp>
      <p:cxnSp>
        <p:nvCxnSpPr>
          <p:cNvPr id="15" name="14 Conector recto de flecha"/>
          <p:cNvCxnSpPr>
            <a:stCxn id="10" idx="2"/>
            <a:endCxn id="12" idx="0"/>
          </p:cNvCxnSpPr>
          <p:nvPr/>
        </p:nvCxnSpPr>
        <p:spPr>
          <a:xfrm flipH="1">
            <a:off x="2357754" y="5410964"/>
            <a:ext cx="2178242" cy="344939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stCxn id="10" idx="2"/>
            <a:endCxn id="13" idx="0"/>
          </p:cNvCxnSpPr>
          <p:nvPr/>
        </p:nvCxnSpPr>
        <p:spPr>
          <a:xfrm>
            <a:off x="4535996" y="5410964"/>
            <a:ext cx="2394266" cy="32868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539552" y="2636912"/>
            <a:ext cx="8208912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CO" dirty="0"/>
              <a:t>Su asistencia en la implementación de la racionalización </a:t>
            </a:r>
            <a:r>
              <a:rPr lang="es-CO" dirty="0" smtClean="0"/>
              <a:t>capitalista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CO" dirty="0" smtClean="0"/>
              <a:t>la </a:t>
            </a:r>
            <a:r>
              <a:rPr lang="es-CO" dirty="0"/>
              <a:t>sustitución de la lucha de clases por teorías de "democracia </a:t>
            </a:r>
            <a:r>
              <a:rPr lang="es-CO" dirty="0" smtClean="0"/>
              <a:t>económica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CO" dirty="0" smtClean="0"/>
              <a:t>intentos </a:t>
            </a:r>
            <a:r>
              <a:rPr lang="es-CO" dirty="0"/>
              <a:t>de congresos de </a:t>
            </a:r>
            <a:r>
              <a:rPr lang="es-CO" dirty="0" smtClean="0"/>
              <a:t>sindicatos </a:t>
            </a:r>
            <a:r>
              <a:rPr lang="es-CO" dirty="0"/>
              <a:t>"libres" en </a:t>
            </a:r>
            <a:r>
              <a:rPr lang="es-CO" dirty="0" err="1"/>
              <a:t>Breslau</a:t>
            </a:r>
            <a:r>
              <a:rPr lang="es-CO" dirty="0"/>
              <a:t> (1926) y Hamburgo (1928) para prevenir huelgas, romperlas o estrangularlas por medio de arbitraje estatal obligatorio. </a:t>
            </a:r>
          </a:p>
        </p:txBody>
      </p:sp>
    </p:spTree>
    <p:extLst>
      <p:ext uri="{BB962C8B-B14F-4D97-AF65-F5344CB8AC3E}">
        <p14:creationId xmlns:p14="http://schemas.microsoft.com/office/powerpoint/2010/main" val="150044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apecio"/>
          <p:cNvSpPr/>
          <p:nvPr/>
        </p:nvSpPr>
        <p:spPr>
          <a:xfrm>
            <a:off x="1331640" y="3775680"/>
            <a:ext cx="6480720" cy="1938992"/>
          </a:xfrm>
          <a:prstGeom prst="trapezoid">
            <a:avLst>
              <a:gd name="adj" fmla="val 437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539552" y="44624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/>
              <a:t>Superando</a:t>
            </a:r>
          </a:p>
          <a:p>
            <a:pPr algn="ctr"/>
            <a:r>
              <a:rPr lang="es-CO" sz="2400" b="1" dirty="0" smtClean="0"/>
              <a:t> LA TÁCTICA  </a:t>
            </a:r>
          </a:p>
          <a:p>
            <a:pPr algn="ctr"/>
            <a:r>
              <a:rPr lang="es-CO" sz="2400" dirty="0" smtClean="0"/>
              <a:t>de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03176" y="3775680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el </a:t>
            </a:r>
            <a:r>
              <a:rPr lang="es-CO" sz="2400" dirty="0">
                <a:solidFill>
                  <a:schemeClr val="accent3">
                    <a:lumMod val="50000"/>
                  </a:schemeClr>
                </a:solidFill>
              </a:rPr>
              <a:t>Partido Comunista Alemán </a:t>
            </a:r>
            <a:endParaRPr lang="es-CO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cambió </a:t>
            </a:r>
            <a:r>
              <a:rPr lang="es-CO" sz="2400" dirty="0">
                <a:solidFill>
                  <a:schemeClr val="accent3">
                    <a:lumMod val="50000"/>
                  </a:schemeClr>
                </a:solidFill>
              </a:rPr>
              <a:t>el enfoque de su </a:t>
            </a:r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trabajo</a:t>
            </a:r>
          </a:p>
          <a:p>
            <a:pPr algn="ctr"/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dirigiéndolo </a:t>
            </a:r>
          </a:p>
          <a:p>
            <a:pPr algn="ctr"/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a </a:t>
            </a:r>
            <a:r>
              <a:rPr lang="es-CO" sz="2400" dirty="0">
                <a:solidFill>
                  <a:schemeClr val="accent3">
                    <a:lumMod val="50000"/>
                  </a:schemeClr>
                </a:solidFill>
              </a:rPr>
              <a:t>la conquista de las grandes masas </a:t>
            </a:r>
            <a:endParaRPr lang="es-CO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ya </a:t>
            </a:r>
            <a:r>
              <a:rPr lang="es-CO" sz="2400" dirty="0">
                <a:solidFill>
                  <a:schemeClr val="accent3">
                    <a:lumMod val="50000"/>
                  </a:schemeClr>
                </a:solidFill>
              </a:rPr>
              <a:t>organizadas en los sindicatos </a:t>
            </a:r>
            <a:r>
              <a:rPr lang="es-CO" sz="2400" dirty="0" smtClean="0">
                <a:solidFill>
                  <a:schemeClr val="accent3">
                    <a:lumMod val="50000"/>
                  </a:schemeClr>
                </a:solidFill>
              </a:rPr>
              <a:t>reformistas</a:t>
            </a:r>
            <a:endParaRPr lang="es-CO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835696" y="1291407"/>
            <a:ext cx="2376264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abandonar </a:t>
            </a:r>
          </a:p>
          <a:p>
            <a:pPr algn="ctr"/>
            <a:r>
              <a:rPr lang="es-CO" sz="2200" dirty="0" smtClean="0"/>
              <a:t>los sindicatos</a:t>
            </a:r>
            <a:endParaRPr lang="es-CO" sz="2200" dirty="0"/>
          </a:p>
        </p:txBody>
      </p:sp>
      <p:sp>
        <p:nvSpPr>
          <p:cNvPr id="5" name="4 Rectángulo"/>
          <p:cNvSpPr/>
          <p:nvPr/>
        </p:nvSpPr>
        <p:spPr>
          <a:xfrm>
            <a:off x="539552" y="2309971"/>
            <a:ext cx="7992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para enfrentar</a:t>
            </a:r>
          </a:p>
          <a:p>
            <a:pPr algn="ctr"/>
            <a:r>
              <a:rPr lang="es-CO" sz="2200" dirty="0" smtClean="0"/>
              <a:t> </a:t>
            </a:r>
            <a:r>
              <a:rPr lang="es-CO" sz="2200" dirty="0"/>
              <a:t>a los llamados sindicatos "libres</a:t>
            </a:r>
            <a:r>
              <a:rPr lang="es-CO" sz="2200" dirty="0" smtClean="0"/>
              <a:t>" </a:t>
            </a:r>
            <a:endParaRPr lang="es-CO" sz="2200" dirty="0"/>
          </a:p>
        </p:txBody>
      </p:sp>
      <p:sp>
        <p:nvSpPr>
          <p:cNvPr id="6" name="5 Rectángulo"/>
          <p:cNvSpPr/>
          <p:nvPr/>
        </p:nvSpPr>
        <p:spPr>
          <a:xfrm>
            <a:off x="4932040" y="1291407"/>
            <a:ext cx="2592288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crear sindicatos independientes</a:t>
            </a:r>
            <a:endParaRPr lang="es-CO" sz="2200" dirty="0"/>
          </a:p>
        </p:txBody>
      </p:sp>
      <p:sp>
        <p:nvSpPr>
          <p:cNvPr id="8" name="7 Flecha curvada hacia la izquierda"/>
          <p:cNvSpPr/>
          <p:nvPr/>
        </p:nvSpPr>
        <p:spPr>
          <a:xfrm>
            <a:off x="4283968" y="1196752"/>
            <a:ext cx="216024" cy="671879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" name="8 Flecha curvada hacia la izquierda"/>
          <p:cNvSpPr/>
          <p:nvPr/>
        </p:nvSpPr>
        <p:spPr>
          <a:xfrm flipH="1">
            <a:off x="4610100" y="1196752"/>
            <a:ext cx="177924" cy="671879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cxnSp>
        <p:nvCxnSpPr>
          <p:cNvPr id="11" name="10 Conector recto de flecha"/>
          <p:cNvCxnSpPr>
            <a:stCxn id="6" idx="2"/>
            <a:endCxn id="5" idx="0"/>
          </p:cNvCxnSpPr>
          <p:nvPr/>
        </p:nvCxnSpPr>
        <p:spPr>
          <a:xfrm flipH="1">
            <a:off x="4535996" y="2060848"/>
            <a:ext cx="1692188" cy="249123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4" idx="2"/>
            <a:endCxn id="5" idx="0"/>
          </p:cNvCxnSpPr>
          <p:nvPr/>
        </p:nvCxnSpPr>
        <p:spPr>
          <a:xfrm>
            <a:off x="3023828" y="2060848"/>
            <a:ext cx="1512168" cy="249123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548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11 Conector recto"/>
          <p:cNvCxnSpPr/>
          <p:nvPr/>
        </p:nvCxnSpPr>
        <p:spPr>
          <a:xfrm>
            <a:off x="1655676" y="588750"/>
            <a:ext cx="590465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endCxn id="6" idx="0"/>
          </p:cNvCxnSpPr>
          <p:nvPr/>
        </p:nvCxnSpPr>
        <p:spPr>
          <a:xfrm>
            <a:off x="7560332" y="588750"/>
            <a:ext cx="0" cy="216023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572000" y="620688"/>
            <a:ext cx="0" cy="216023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691680" y="620689"/>
            <a:ext cx="0" cy="216023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395536" y="1916832"/>
            <a:ext cx="8208912" cy="3960440"/>
          </a:xfrm>
          <a:prstGeom prst="roundRect">
            <a:avLst>
              <a:gd name="adj" fmla="val 6406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683568" y="188640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Entre 1927-29 </a:t>
            </a:r>
            <a:endParaRPr lang="es-CO" sz="2000" b="1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467544" y="2060848"/>
            <a:ext cx="813690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En  </a:t>
            </a:r>
            <a:r>
              <a:rPr lang="es-CO" sz="2000" b="1" dirty="0"/>
              <a:t>esas circunstancias </a:t>
            </a:r>
            <a:endParaRPr lang="es-CO" sz="2000" b="1" dirty="0" smtClean="0"/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y con el objetivo de  debilitar 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la alianza de la burocracia sindical 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con las asociaciones empresariales y las instituciones del estado burgués</a:t>
            </a:r>
          </a:p>
          <a:p>
            <a:pPr algn="ctr"/>
            <a:endParaRPr lang="es-CO" sz="2000" b="1" dirty="0"/>
          </a:p>
          <a:p>
            <a:pPr algn="ctr"/>
            <a:r>
              <a:rPr lang="es-CO" sz="2000" b="1" dirty="0" smtClean="0"/>
              <a:t>EL ALA REVOLUCIONARIA </a:t>
            </a:r>
          </a:p>
          <a:p>
            <a:pPr algn="ctr"/>
            <a:r>
              <a:rPr lang="es-CO" sz="2000" b="1" dirty="0" smtClean="0"/>
              <a:t>DEL MOVIMIENTO SINDICAL </a:t>
            </a:r>
          </a:p>
          <a:p>
            <a:pPr algn="ctr"/>
            <a:r>
              <a:rPr lang="es-CO" sz="2400" b="1" u="sng" dirty="0" smtClean="0">
                <a:solidFill>
                  <a:srgbClr val="C00000"/>
                </a:solidFill>
              </a:rPr>
              <a:t>DESPLEGÓ UNA NUEVA TÁCTICA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95536" y="764704"/>
            <a:ext cx="252028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b="1" dirty="0" smtClean="0"/>
              <a:t>cobró nuevo auge </a:t>
            </a:r>
          </a:p>
          <a:p>
            <a:pPr algn="ctr"/>
            <a:r>
              <a:rPr lang="es-CO" b="1" dirty="0" smtClean="0"/>
              <a:t>el </a:t>
            </a:r>
            <a:r>
              <a:rPr lang="es-CO" b="1" dirty="0"/>
              <a:t>movimiento </a:t>
            </a:r>
            <a:r>
              <a:rPr lang="es-CO" b="1" dirty="0" smtClean="0"/>
              <a:t>huelguístico</a:t>
            </a:r>
            <a:endParaRPr lang="es-CO" b="1" dirty="0"/>
          </a:p>
        </p:txBody>
      </p:sp>
      <p:sp>
        <p:nvSpPr>
          <p:cNvPr id="5" name="4 Rectángulo"/>
          <p:cNvSpPr/>
          <p:nvPr/>
        </p:nvSpPr>
        <p:spPr>
          <a:xfrm>
            <a:off x="3275856" y="791999"/>
            <a:ext cx="259228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aumentó </a:t>
            </a:r>
          </a:p>
          <a:p>
            <a:pPr algn="ctr"/>
            <a:r>
              <a:rPr lang="es-CO" sz="1600" b="1" dirty="0" smtClean="0"/>
              <a:t>la </a:t>
            </a:r>
            <a:r>
              <a:rPr lang="es-CO" sz="1600" b="1" dirty="0"/>
              <a:t>actividad de la clase </a:t>
            </a:r>
            <a:r>
              <a:rPr lang="es-CO" sz="1600" b="1" dirty="0" smtClean="0"/>
              <a:t>obrera </a:t>
            </a:r>
            <a:endParaRPr lang="es-CO" sz="1600" b="1" dirty="0"/>
          </a:p>
        </p:txBody>
      </p:sp>
      <p:sp>
        <p:nvSpPr>
          <p:cNvPr id="6" name="5 Rectángulo"/>
          <p:cNvSpPr/>
          <p:nvPr/>
        </p:nvSpPr>
        <p:spPr>
          <a:xfrm>
            <a:off x="6156176" y="804773"/>
            <a:ext cx="2808312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Los obreros no organizados se vincularon más a </a:t>
            </a:r>
            <a:r>
              <a:rPr lang="es-CO" sz="1600" b="1" dirty="0"/>
              <a:t>las batallas de las </a:t>
            </a:r>
            <a:r>
              <a:rPr lang="es-CO" sz="1600" b="1" dirty="0" smtClean="0"/>
              <a:t>masas</a:t>
            </a:r>
            <a:endParaRPr lang="es-CO" sz="1600" dirty="0"/>
          </a:p>
        </p:txBody>
      </p:sp>
      <p:sp>
        <p:nvSpPr>
          <p:cNvPr id="7" name="6 Rectángulo"/>
          <p:cNvSpPr/>
          <p:nvPr/>
        </p:nvSpPr>
        <p:spPr>
          <a:xfrm>
            <a:off x="539552" y="4645585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rgbClr val="C00000"/>
                </a:solidFill>
              </a:rPr>
              <a:t>expresada </a:t>
            </a:r>
            <a:endParaRPr lang="es-CO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BROTE Y LA AUTOGESTIÓN DE LAS BATALLAS ECONÓMICAS 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por encima del liderazgo sindical reformista</a:t>
            </a:r>
            <a:r>
              <a:rPr lang="es-CO" sz="2000" b="1" dirty="0">
                <a:solidFill>
                  <a:srgbClr val="C00000"/>
                </a:solidFill>
              </a:rPr>
              <a:t> 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11560" y="6095037"/>
            <a:ext cx="8064896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O" b="1" dirty="0" smtClean="0"/>
              <a:t>En </a:t>
            </a:r>
            <a:r>
              <a:rPr lang="es-CO" b="1" dirty="0"/>
              <a:t>este camino, el Partido Comunista y el movimiento sindical revolucionario </a:t>
            </a:r>
            <a:r>
              <a:rPr lang="es-CO" b="1" dirty="0" smtClean="0"/>
              <a:t> enfrentaron </a:t>
            </a:r>
            <a:r>
              <a:rPr lang="es-CO" b="1" dirty="0"/>
              <a:t>la resistencia de los elementos oportunistas de </a:t>
            </a:r>
            <a:r>
              <a:rPr lang="es-CO" b="1" dirty="0" smtClean="0"/>
              <a:t>derecha</a:t>
            </a:r>
            <a:r>
              <a:rPr lang="es-CO" b="1" dirty="0"/>
              <a:t> </a:t>
            </a:r>
          </a:p>
        </p:txBody>
      </p:sp>
      <p:sp>
        <p:nvSpPr>
          <p:cNvPr id="10" name="9 Flecha derecha"/>
          <p:cNvSpPr/>
          <p:nvPr/>
        </p:nvSpPr>
        <p:spPr>
          <a:xfrm>
            <a:off x="359532" y="3825044"/>
            <a:ext cx="1116124" cy="104411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19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 redondeado"/>
          <p:cNvSpPr/>
          <p:nvPr/>
        </p:nvSpPr>
        <p:spPr>
          <a:xfrm>
            <a:off x="323528" y="2420888"/>
            <a:ext cx="8573955" cy="4151495"/>
          </a:xfrm>
          <a:prstGeom prst="roundRect">
            <a:avLst>
              <a:gd name="adj" fmla="val 558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467544" y="116632"/>
            <a:ext cx="820891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/>
              <a:t>El Partido Comunista y el movimiento sindical </a:t>
            </a:r>
            <a:r>
              <a:rPr lang="es-CO" sz="2000" dirty="0" smtClean="0"/>
              <a:t>revolucionario</a:t>
            </a:r>
          </a:p>
          <a:p>
            <a:pPr algn="ctr"/>
            <a:r>
              <a:rPr lang="es-CO" sz="2000" dirty="0" smtClean="0"/>
              <a:t>también 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han </a:t>
            </a:r>
            <a:r>
              <a:rPr lang="es-CO" sz="2000" b="1" dirty="0">
                <a:solidFill>
                  <a:srgbClr val="C00000"/>
                </a:solidFill>
              </a:rPr>
              <a:t>tenido que combatir </a:t>
            </a:r>
            <a:endParaRPr lang="es-CO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la </a:t>
            </a:r>
            <a:r>
              <a:rPr lang="es-CO" sz="2000" b="1" dirty="0">
                <a:solidFill>
                  <a:srgbClr val="C00000"/>
                </a:solidFill>
              </a:rPr>
              <a:t>contrarrevolucionaria teoría trotskista </a:t>
            </a:r>
            <a:endParaRPr lang="es-CO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000" b="1" dirty="0" smtClean="0"/>
              <a:t>DE LA IMPOSIBILIDAD DE EXITOSAS BATALLAS ECONÓMICAS </a:t>
            </a:r>
          </a:p>
          <a:p>
            <a:pPr algn="ctr"/>
            <a:r>
              <a:rPr lang="es-CO" sz="2000" b="1" dirty="0" smtClean="0"/>
              <a:t>EN TIEMPOS DE CRISIS ECONÓMICA</a:t>
            </a:r>
          </a:p>
          <a:p>
            <a:pPr algn="ctr"/>
            <a:r>
              <a:rPr lang="es-CO" i="1" dirty="0" smtClean="0"/>
              <a:t>-propalada </a:t>
            </a:r>
            <a:r>
              <a:rPr lang="es-CO" i="1" dirty="0"/>
              <a:t>por elementos de </a:t>
            </a:r>
            <a:r>
              <a:rPr lang="es-CO" i="1" dirty="0" smtClean="0"/>
              <a:t>derecha-</a:t>
            </a:r>
            <a:r>
              <a:rPr lang="es-CO" sz="2000" dirty="0"/>
              <a:t> </a:t>
            </a:r>
          </a:p>
        </p:txBody>
      </p:sp>
      <p:sp>
        <p:nvSpPr>
          <p:cNvPr id="3" name="2 Rectángulo"/>
          <p:cNvSpPr/>
          <p:nvPr/>
        </p:nvSpPr>
        <p:spPr>
          <a:xfrm>
            <a:off x="971600" y="4941168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obligaron </a:t>
            </a:r>
          </a:p>
          <a:p>
            <a:pPr algn="ctr"/>
            <a:r>
              <a:rPr lang="es-CO" sz="2000" b="1" dirty="0" smtClean="0"/>
              <a:t>al </a:t>
            </a:r>
            <a:r>
              <a:rPr lang="es-CO" sz="2000" b="1" dirty="0"/>
              <a:t>movimiento sindical revolucionario </a:t>
            </a:r>
            <a:endParaRPr lang="es-CO" sz="2000" b="1" dirty="0" smtClean="0"/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a </a:t>
            </a:r>
            <a:r>
              <a:rPr lang="es-CO" sz="2000" b="1" dirty="0">
                <a:solidFill>
                  <a:srgbClr val="C00000"/>
                </a:solidFill>
              </a:rPr>
              <a:t>organizar </a:t>
            </a:r>
            <a:endParaRPr lang="es-CO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000" i="1" dirty="0" smtClean="0"/>
              <a:t>–</a:t>
            </a:r>
            <a:r>
              <a:rPr lang="es-CO" sz="2000" i="1" dirty="0"/>
              <a:t>en algunos casos- </a:t>
            </a:r>
            <a:endParaRPr lang="es-CO" sz="2000" i="1" dirty="0" smtClean="0"/>
          </a:p>
          <a:p>
            <a:pPr algn="ctr"/>
            <a:r>
              <a:rPr lang="es-CO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SINDICATOS REVOLUCIONARIOS INDEPENDIENTES </a:t>
            </a:r>
            <a:endParaRPr lang="es-CO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198845" y="2420888"/>
            <a:ext cx="35333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/>
              <a:t> La exclusión en </a:t>
            </a:r>
            <a:r>
              <a:rPr lang="es-CO" sz="2400" b="1" dirty="0" smtClean="0"/>
              <a:t>masa</a:t>
            </a:r>
          </a:p>
          <a:p>
            <a:pPr algn="ctr"/>
            <a:r>
              <a:rPr lang="es-CO" sz="2400" b="1" dirty="0" smtClean="0"/>
              <a:t>de</a:t>
            </a:r>
            <a:endParaRPr lang="es-CO" sz="2400" b="1" dirty="0"/>
          </a:p>
        </p:txBody>
      </p:sp>
      <p:sp>
        <p:nvSpPr>
          <p:cNvPr id="7" name="6 Rectángulo"/>
          <p:cNvSpPr/>
          <p:nvPr/>
        </p:nvSpPr>
        <p:spPr>
          <a:xfrm>
            <a:off x="390533" y="3212976"/>
            <a:ext cx="3389379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los </a:t>
            </a:r>
            <a:r>
              <a:rPr lang="es-CO" sz="2000" b="1" dirty="0"/>
              <a:t>trabajadores revolucionarios </a:t>
            </a:r>
            <a:r>
              <a:rPr lang="es-CO" sz="2000" b="1" dirty="0" smtClean="0"/>
              <a:t>individuales </a:t>
            </a:r>
            <a:endParaRPr lang="es-CO" sz="2000" b="1" dirty="0"/>
          </a:p>
        </p:txBody>
      </p:sp>
      <p:sp>
        <p:nvSpPr>
          <p:cNvPr id="8" name="7 Rectángulo"/>
          <p:cNvSpPr/>
          <p:nvPr/>
        </p:nvSpPr>
        <p:spPr>
          <a:xfrm>
            <a:off x="6482713" y="3128774"/>
            <a:ext cx="230425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organizaciones </a:t>
            </a:r>
            <a:r>
              <a:rPr lang="es-CO" sz="2000" b="1" dirty="0"/>
              <a:t>sindicales </a:t>
            </a:r>
            <a:r>
              <a:rPr lang="es-CO" sz="2000" b="1" dirty="0" smtClean="0"/>
              <a:t>locales</a:t>
            </a:r>
            <a:endParaRPr lang="es-CO" sz="2000" b="1" dirty="0"/>
          </a:p>
        </p:txBody>
      </p:sp>
      <p:sp>
        <p:nvSpPr>
          <p:cNvPr id="9" name="8 Rectángulo"/>
          <p:cNvSpPr/>
          <p:nvPr/>
        </p:nvSpPr>
        <p:spPr>
          <a:xfrm>
            <a:off x="4067944" y="3913311"/>
            <a:ext cx="216024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grupos </a:t>
            </a:r>
            <a:r>
              <a:rPr lang="es-CO" sz="2000" b="1" dirty="0"/>
              <a:t>enteros </a:t>
            </a:r>
            <a:r>
              <a:rPr lang="es-CO" sz="2000" b="1" dirty="0" smtClean="0"/>
              <a:t>de trabajadores</a:t>
            </a:r>
            <a:endParaRPr lang="es-CO" sz="2000" b="1" dirty="0"/>
          </a:p>
        </p:txBody>
      </p:sp>
      <p:sp>
        <p:nvSpPr>
          <p:cNvPr id="11" name="10 Flecha doblada"/>
          <p:cNvSpPr/>
          <p:nvPr/>
        </p:nvSpPr>
        <p:spPr>
          <a:xfrm rot="10800000" flipH="1">
            <a:off x="2051721" y="3861048"/>
            <a:ext cx="2270754" cy="1460772"/>
          </a:xfrm>
          <a:prstGeom prst="bentArrow">
            <a:avLst>
              <a:gd name="adj1" fmla="val 12083"/>
              <a:gd name="adj2" fmla="val 12083"/>
              <a:gd name="adj3" fmla="val 16058"/>
              <a:gd name="adj4" fmla="val 4375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0" name="9 Flecha doblada"/>
          <p:cNvSpPr/>
          <p:nvPr/>
        </p:nvSpPr>
        <p:spPr>
          <a:xfrm rot="10800000">
            <a:off x="5796137" y="3861048"/>
            <a:ext cx="1905711" cy="1460772"/>
          </a:xfrm>
          <a:prstGeom prst="bentArrow">
            <a:avLst>
              <a:gd name="adj1" fmla="val 12083"/>
              <a:gd name="adj2" fmla="val 12083"/>
              <a:gd name="adj3" fmla="val 16058"/>
              <a:gd name="adj4" fmla="val 4375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2" name="11 Flecha abajo"/>
          <p:cNvSpPr/>
          <p:nvPr/>
        </p:nvSpPr>
        <p:spPr>
          <a:xfrm>
            <a:off x="4965542" y="4621197"/>
            <a:ext cx="326538" cy="46398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82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erminador"/>
          <p:cNvSpPr/>
          <p:nvPr/>
        </p:nvSpPr>
        <p:spPr>
          <a:xfrm>
            <a:off x="971600" y="3573016"/>
            <a:ext cx="7128792" cy="144016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539552" y="836712"/>
            <a:ext cx="799288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>
                <a:solidFill>
                  <a:srgbClr val="FF0000"/>
                </a:solidFill>
              </a:rPr>
              <a:t> entre el conjunto </a:t>
            </a:r>
            <a:endParaRPr lang="es-CO" sz="2400" dirty="0" smtClean="0">
              <a:solidFill>
                <a:srgbClr val="FF0000"/>
              </a:solidFill>
            </a:endParaRPr>
          </a:p>
          <a:p>
            <a:pPr algn="ctr"/>
            <a:r>
              <a:rPr lang="es-CO" sz="2400" dirty="0" smtClean="0">
                <a:solidFill>
                  <a:srgbClr val="FF0000"/>
                </a:solidFill>
              </a:rPr>
              <a:t>DE SINDICATOS REFORMISTAS </a:t>
            </a:r>
          </a:p>
          <a:p>
            <a:pPr algn="ctr"/>
            <a:r>
              <a:rPr lang="es-CO" sz="2400" b="1" dirty="0" smtClean="0"/>
              <a:t> el </a:t>
            </a:r>
            <a:r>
              <a:rPr lang="es-CO" sz="2400" b="1" dirty="0"/>
              <a:t>tipo más completo de </a:t>
            </a:r>
            <a:r>
              <a:rPr lang="es-CO" sz="2400" b="1" dirty="0" smtClean="0"/>
              <a:t>socialdemócratas </a:t>
            </a:r>
          </a:p>
          <a:p>
            <a:pPr algn="ctr"/>
            <a:r>
              <a:rPr lang="es-CO" sz="2400" dirty="0" smtClean="0"/>
              <a:t>lo </a:t>
            </a:r>
            <a:r>
              <a:rPr lang="es-CO" sz="2400" dirty="0"/>
              <a:t>constituían los </a:t>
            </a:r>
            <a:r>
              <a:rPr lang="es-CO" sz="2400" dirty="0" smtClean="0"/>
              <a:t>llamados </a:t>
            </a:r>
          </a:p>
          <a:p>
            <a:pPr algn="ctr"/>
            <a:r>
              <a:rPr lang="es-CO" sz="2800" b="1" dirty="0" smtClean="0">
                <a:solidFill>
                  <a:srgbClr val="FF0000"/>
                </a:solidFill>
              </a:rPr>
              <a:t>sindicatos </a:t>
            </a:r>
            <a:r>
              <a:rPr lang="es-CO" sz="2800" b="1" dirty="0">
                <a:solidFill>
                  <a:srgbClr val="FF0000"/>
                </a:solidFill>
              </a:rPr>
              <a:t>“Libres”  de </a:t>
            </a:r>
            <a:r>
              <a:rPr lang="es-CO" sz="2800" b="1" dirty="0" smtClean="0">
                <a:solidFill>
                  <a:srgbClr val="FF0000"/>
                </a:solidFill>
              </a:rPr>
              <a:t>Alemania</a:t>
            </a:r>
          </a:p>
          <a:p>
            <a:pPr algn="ctr"/>
            <a:r>
              <a:rPr lang="es-CO" sz="2400" i="1" dirty="0" smtClean="0"/>
              <a:t>-antes </a:t>
            </a:r>
            <a:r>
              <a:rPr lang="es-CO" sz="2400" i="1" dirty="0"/>
              <a:t>de la llegada al poder de los </a:t>
            </a:r>
            <a:r>
              <a:rPr lang="es-CO" sz="2400" i="1" dirty="0" smtClean="0"/>
              <a:t> nazis-fascistas-</a:t>
            </a:r>
            <a:endParaRPr lang="es-CO" sz="2400" i="1" dirty="0"/>
          </a:p>
        </p:txBody>
      </p:sp>
      <p:sp>
        <p:nvSpPr>
          <p:cNvPr id="4" name="3 Rectángulo"/>
          <p:cNvSpPr/>
          <p:nvPr/>
        </p:nvSpPr>
        <p:spPr>
          <a:xfrm>
            <a:off x="539552" y="3538751"/>
            <a:ext cx="79928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 En esta </a:t>
            </a:r>
            <a:r>
              <a:rPr lang="es-CO" sz="2200" dirty="0"/>
              <a:t>categoría  socialdemócrata </a:t>
            </a:r>
            <a:endParaRPr lang="es-CO" sz="2200" dirty="0" smtClean="0"/>
          </a:p>
          <a:p>
            <a:pPr algn="ctr"/>
            <a:r>
              <a:rPr lang="es-CO" sz="2200" dirty="0" smtClean="0"/>
              <a:t>de </a:t>
            </a:r>
            <a:r>
              <a:rPr lang="es-CO" sz="2200" dirty="0"/>
              <a:t>sindicatos reformistas </a:t>
            </a:r>
            <a:r>
              <a:rPr lang="es-CO" sz="2200" dirty="0" smtClean="0"/>
              <a:t>deben incluirse </a:t>
            </a:r>
          </a:p>
          <a:p>
            <a:pPr algn="ctr"/>
            <a:r>
              <a:rPr lang="es-CO" sz="2200" dirty="0" smtClean="0"/>
              <a:t>los </a:t>
            </a:r>
            <a:r>
              <a:rPr lang="es-CO" sz="2200" dirty="0"/>
              <a:t>sindicatos de Austria (antes de unirse a la Alemania </a:t>
            </a:r>
            <a:r>
              <a:rPr lang="es-CO" sz="2200" dirty="0" smtClean="0"/>
              <a:t>nazi)</a:t>
            </a:r>
          </a:p>
          <a:p>
            <a:pPr algn="ctr"/>
            <a:r>
              <a:rPr lang="es-CO" sz="2200" dirty="0" smtClean="0"/>
              <a:t>y </a:t>
            </a:r>
            <a:r>
              <a:rPr lang="es-CO" sz="2200" dirty="0"/>
              <a:t>los de Suecia, Noruega, Dinamarca, </a:t>
            </a:r>
            <a:r>
              <a:rPr lang="es-CO" sz="2200" dirty="0" smtClean="0"/>
              <a:t>Suiza…</a:t>
            </a:r>
          </a:p>
        </p:txBody>
      </p:sp>
    </p:spTree>
    <p:extLst>
      <p:ext uri="{BB962C8B-B14F-4D97-AF65-F5344CB8AC3E}">
        <p14:creationId xmlns:p14="http://schemas.microsoft.com/office/powerpoint/2010/main" val="310685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 redondeado"/>
          <p:cNvSpPr/>
          <p:nvPr/>
        </p:nvSpPr>
        <p:spPr>
          <a:xfrm>
            <a:off x="395536" y="4365104"/>
            <a:ext cx="3672408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 redondeado"/>
          <p:cNvSpPr/>
          <p:nvPr/>
        </p:nvSpPr>
        <p:spPr>
          <a:xfrm>
            <a:off x="5508104" y="3212976"/>
            <a:ext cx="3262013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Rectángulo redondeado"/>
          <p:cNvSpPr/>
          <p:nvPr/>
        </p:nvSpPr>
        <p:spPr>
          <a:xfrm>
            <a:off x="5508105" y="4365104"/>
            <a:ext cx="266429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Rectángulo redondeado"/>
          <p:cNvSpPr/>
          <p:nvPr/>
        </p:nvSpPr>
        <p:spPr>
          <a:xfrm>
            <a:off x="251520" y="3212976"/>
            <a:ext cx="3902867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755576" y="404664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FF0000"/>
                </a:solidFill>
              </a:rPr>
              <a:t>Una </a:t>
            </a:r>
            <a:r>
              <a:rPr lang="es-CO" sz="2400" b="1" dirty="0">
                <a:solidFill>
                  <a:srgbClr val="FF0000"/>
                </a:solidFill>
              </a:rPr>
              <a:t>característica distintiva </a:t>
            </a:r>
            <a:endParaRPr lang="es-CO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s-CO" sz="2400" b="1" dirty="0" smtClean="0"/>
              <a:t>de </a:t>
            </a:r>
            <a:r>
              <a:rPr lang="es-CO" sz="2400" b="1" dirty="0"/>
              <a:t>los sindicatos reformistas </a:t>
            </a:r>
            <a:endParaRPr lang="es-CO" sz="2400" b="1" dirty="0" smtClean="0"/>
          </a:p>
          <a:p>
            <a:pPr algn="ctr"/>
            <a:r>
              <a:rPr lang="es-CO" sz="2400" dirty="0" smtClean="0">
                <a:solidFill>
                  <a:srgbClr val="FF0000"/>
                </a:solidFill>
              </a:rPr>
              <a:t>liderados </a:t>
            </a:r>
            <a:r>
              <a:rPr lang="es-CO" sz="2400" dirty="0">
                <a:solidFill>
                  <a:srgbClr val="FF0000"/>
                </a:solidFill>
              </a:rPr>
              <a:t>por </a:t>
            </a:r>
            <a:r>
              <a:rPr lang="es-CO" sz="2400" dirty="0" smtClean="0">
                <a:solidFill>
                  <a:srgbClr val="FF0000"/>
                </a:solidFill>
              </a:rPr>
              <a:t>socialdemócratas</a:t>
            </a:r>
          </a:p>
          <a:p>
            <a:pPr algn="ctr"/>
            <a:r>
              <a:rPr lang="es-CO" sz="2400" dirty="0" smtClean="0"/>
              <a:t> </a:t>
            </a:r>
            <a:r>
              <a:rPr lang="es-CO" sz="2400" dirty="0"/>
              <a:t>era </a:t>
            </a:r>
            <a:endParaRPr lang="es-CO" sz="2400" dirty="0" smtClean="0"/>
          </a:p>
          <a:p>
            <a:pPr algn="ctr"/>
            <a:r>
              <a:rPr lang="es-CO" sz="2400" dirty="0" smtClean="0"/>
              <a:t>que</a:t>
            </a:r>
          </a:p>
          <a:p>
            <a:pPr algn="ctr"/>
            <a:r>
              <a:rPr lang="es-CO" sz="2400" dirty="0" smtClean="0"/>
              <a:t> </a:t>
            </a:r>
            <a:endParaRPr lang="es-CO" sz="2400" dirty="0"/>
          </a:p>
        </p:txBody>
      </p:sp>
      <p:sp>
        <p:nvSpPr>
          <p:cNvPr id="3" name="2 Rectángulo"/>
          <p:cNvSpPr/>
          <p:nvPr/>
        </p:nvSpPr>
        <p:spPr>
          <a:xfrm>
            <a:off x="323529" y="3212976"/>
            <a:ext cx="37588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compartían </a:t>
            </a:r>
            <a:r>
              <a:rPr lang="es-CO" sz="2200" dirty="0"/>
              <a:t>formalmente los principios de la lucha de </a:t>
            </a:r>
            <a:r>
              <a:rPr lang="es-CO" sz="2200" dirty="0" smtClean="0"/>
              <a:t>clases</a:t>
            </a:r>
            <a:endParaRPr lang="es-CO" sz="2200" dirty="0"/>
          </a:p>
        </p:txBody>
      </p:sp>
      <p:sp>
        <p:nvSpPr>
          <p:cNvPr id="4" name="3 Rectángulo"/>
          <p:cNvSpPr/>
          <p:nvPr/>
        </p:nvSpPr>
        <p:spPr>
          <a:xfrm>
            <a:off x="395536" y="4409236"/>
            <a:ext cx="37588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mantenían </a:t>
            </a:r>
            <a:r>
              <a:rPr lang="es-CO" sz="2200" dirty="0"/>
              <a:t>estrechos lazos </a:t>
            </a:r>
            <a:endParaRPr lang="es-CO" sz="2200" dirty="0" smtClean="0"/>
          </a:p>
          <a:p>
            <a:pPr algn="ctr"/>
            <a:r>
              <a:rPr lang="es-CO" sz="2200" dirty="0" smtClean="0"/>
              <a:t>con </a:t>
            </a:r>
            <a:r>
              <a:rPr lang="es-CO" sz="2200" dirty="0"/>
              <a:t>el Partido </a:t>
            </a:r>
            <a:r>
              <a:rPr lang="es-CO" sz="2200" dirty="0" smtClean="0"/>
              <a:t>Socialdemócrata</a:t>
            </a:r>
            <a:endParaRPr lang="es-CO" sz="2200" dirty="0"/>
          </a:p>
        </p:txBody>
      </p:sp>
      <p:sp>
        <p:nvSpPr>
          <p:cNvPr id="6" name="5 Rectángulo"/>
          <p:cNvSpPr/>
          <p:nvPr/>
        </p:nvSpPr>
        <p:spPr>
          <a:xfrm>
            <a:off x="5601765" y="3177542"/>
            <a:ext cx="32403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proclamaban que se</a:t>
            </a:r>
          </a:p>
          <a:p>
            <a:pPr algn="ctr"/>
            <a:r>
              <a:rPr lang="es-CO" sz="2200" dirty="0" smtClean="0"/>
              <a:t>apoyaban </a:t>
            </a:r>
            <a:r>
              <a:rPr lang="es-CO" sz="2200" dirty="0"/>
              <a:t>en el </a:t>
            </a:r>
            <a:r>
              <a:rPr lang="es-CO" sz="2200" dirty="0" smtClean="0"/>
              <a:t>marxismo </a:t>
            </a:r>
            <a:endParaRPr lang="es-CO" sz="2200" dirty="0"/>
          </a:p>
        </p:txBody>
      </p:sp>
      <p:sp>
        <p:nvSpPr>
          <p:cNvPr id="7" name="6 Rectángulo"/>
          <p:cNvSpPr/>
          <p:nvPr/>
        </p:nvSpPr>
        <p:spPr>
          <a:xfrm>
            <a:off x="5436096" y="4459759"/>
            <a:ext cx="27363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eran </a:t>
            </a:r>
            <a:r>
              <a:rPr lang="es-CO" sz="2200" dirty="0"/>
              <a:t>dirigidos por </a:t>
            </a:r>
            <a:endParaRPr lang="es-CO" sz="2200" dirty="0" smtClean="0"/>
          </a:p>
          <a:p>
            <a:pPr algn="ctr"/>
            <a:r>
              <a:rPr lang="es-CO" sz="2200" dirty="0" smtClean="0"/>
              <a:t>los socialdemócratas</a:t>
            </a:r>
            <a:endParaRPr lang="es-CO" sz="2200" dirty="0"/>
          </a:p>
        </p:txBody>
      </p:sp>
      <p:sp>
        <p:nvSpPr>
          <p:cNvPr id="12" name="11 Flecha doblada"/>
          <p:cNvSpPr/>
          <p:nvPr/>
        </p:nvSpPr>
        <p:spPr>
          <a:xfrm flipV="1">
            <a:off x="4716016" y="2420888"/>
            <a:ext cx="792088" cy="1368152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3" name="12 Flecha doblada"/>
          <p:cNvSpPr/>
          <p:nvPr/>
        </p:nvSpPr>
        <p:spPr>
          <a:xfrm flipH="1" flipV="1">
            <a:off x="4139952" y="2420888"/>
            <a:ext cx="728464" cy="1368152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Flecha doblada"/>
          <p:cNvSpPr/>
          <p:nvPr/>
        </p:nvSpPr>
        <p:spPr>
          <a:xfrm flipV="1">
            <a:off x="4716016" y="3645024"/>
            <a:ext cx="792088" cy="1368152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5" name="14 Flecha doblada"/>
          <p:cNvSpPr/>
          <p:nvPr/>
        </p:nvSpPr>
        <p:spPr>
          <a:xfrm flipH="1" flipV="1">
            <a:off x="4139952" y="3645024"/>
            <a:ext cx="728464" cy="1368152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636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88640"/>
            <a:ext cx="76328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 smtClean="0"/>
              <a:t>ya </a:t>
            </a:r>
            <a:r>
              <a:rPr lang="es-CO" sz="2000" dirty="0"/>
              <a:t>en los años 90 del siglo </a:t>
            </a:r>
            <a:r>
              <a:rPr lang="es-CO" sz="2000" dirty="0" smtClean="0"/>
              <a:t>XIX</a:t>
            </a:r>
          </a:p>
          <a:p>
            <a:pPr algn="ctr"/>
            <a:r>
              <a:rPr lang="es-CO" sz="2400" b="1" dirty="0">
                <a:solidFill>
                  <a:srgbClr val="C00000"/>
                </a:solidFill>
              </a:rPr>
              <a:t>el oportunismo comenzó a </a:t>
            </a:r>
            <a:r>
              <a:rPr lang="es-CO" sz="2400" b="1" dirty="0" smtClean="0">
                <a:solidFill>
                  <a:srgbClr val="C00000"/>
                </a:solidFill>
              </a:rPr>
              <a:t>enraizarse</a:t>
            </a:r>
          </a:p>
          <a:p>
            <a:pPr algn="ctr"/>
            <a:r>
              <a:rPr lang="es-CO" sz="2400" b="1" dirty="0" smtClean="0"/>
              <a:t>cada </a:t>
            </a:r>
            <a:r>
              <a:rPr lang="es-CO" sz="2400" b="1" dirty="0"/>
              <a:t>vez más </a:t>
            </a:r>
            <a:r>
              <a:rPr lang="es-CO" sz="2400" b="1" dirty="0" smtClean="0"/>
              <a:t>profundamente</a:t>
            </a: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en </a:t>
            </a:r>
            <a:r>
              <a:rPr lang="es-CO" sz="2400" b="1" dirty="0">
                <a:solidFill>
                  <a:srgbClr val="C00000"/>
                </a:solidFill>
              </a:rPr>
              <a:t>el movimiento sindical alemán </a:t>
            </a:r>
            <a:endParaRPr lang="es-CO" sz="2400" b="1" dirty="0" smtClean="0">
              <a:solidFill>
                <a:srgbClr val="C00000"/>
              </a:solidFill>
            </a:endParaRPr>
          </a:p>
          <a:p>
            <a:pPr algn="ctr"/>
            <a:r>
              <a:rPr lang="es-CO" i="1" dirty="0" smtClean="0"/>
              <a:t>-que </a:t>
            </a:r>
            <a:r>
              <a:rPr lang="es-CO" i="1" dirty="0"/>
              <a:t>luchó junto </a:t>
            </a:r>
            <a:r>
              <a:rPr lang="es-CO" i="1" dirty="0" smtClean="0"/>
              <a:t>contra </a:t>
            </a:r>
            <a:r>
              <a:rPr lang="es-CO" i="1" dirty="0"/>
              <a:t>leyes excepcionales </a:t>
            </a:r>
            <a:endParaRPr lang="es-CO" i="1" dirty="0" smtClean="0"/>
          </a:p>
          <a:p>
            <a:pPr algn="ctr"/>
            <a:r>
              <a:rPr lang="es-CO" i="1" dirty="0" smtClean="0"/>
              <a:t>y </a:t>
            </a:r>
            <a:r>
              <a:rPr lang="es-CO" i="1" dirty="0"/>
              <a:t>jugó un papel importante en la organización de las masas </a:t>
            </a:r>
            <a:r>
              <a:rPr lang="es-CO" i="1" dirty="0" smtClean="0"/>
              <a:t>trabajadoras-</a:t>
            </a:r>
            <a:endParaRPr lang="es-CO" i="1" dirty="0"/>
          </a:p>
        </p:txBody>
      </p:sp>
      <p:sp>
        <p:nvSpPr>
          <p:cNvPr id="3" name="2 Rectángulo"/>
          <p:cNvSpPr/>
          <p:nvPr/>
        </p:nvSpPr>
        <p:spPr>
          <a:xfrm>
            <a:off x="755576" y="2420888"/>
            <a:ext cx="7632848" cy="1446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200" dirty="0"/>
              <a:t> </a:t>
            </a:r>
            <a:r>
              <a:rPr lang="es-CO" sz="2200" dirty="0">
                <a:solidFill>
                  <a:srgbClr val="C00000"/>
                </a:solidFill>
              </a:rPr>
              <a:t>La mayoría de los líderes </a:t>
            </a:r>
            <a:endParaRPr lang="es-CO" sz="2200" dirty="0" smtClean="0">
              <a:solidFill>
                <a:srgbClr val="C00000"/>
              </a:solidFill>
            </a:endParaRPr>
          </a:p>
          <a:p>
            <a:pPr algn="ctr"/>
            <a:r>
              <a:rPr lang="es-CO" sz="2000" b="1" i="1" dirty="0" smtClean="0"/>
              <a:t>-de </a:t>
            </a:r>
            <a:r>
              <a:rPr lang="es-CO" sz="2000" b="1" i="1" dirty="0"/>
              <a:t>ese movimiento sindical </a:t>
            </a:r>
            <a:r>
              <a:rPr lang="es-CO" sz="2000" b="1" i="1" dirty="0" smtClean="0"/>
              <a:t>socialdemócrata-</a:t>
            </a:r>
          </a:p>
          <a:p>
            <a:pPr algn="ctr"/>
            <a:r>
              <a:rPr lang="es-CO" sz="2200" dirty="0" smtClean="0"/>
              <a:t> </a:t>
            </a:r>
            <a:r>
              <a:rPr lang="es-CO" sz="2400" b="1" dirty="0">
                <a:solidFill>
                  <a:srgbClr val="C00000"/>
                </a:solidFill>
              </a:rPr>
              <a:t>pasaron a la posición de </a:t>
            </a:r>
            <a:r>
              <a:rPr lang="es-CO" sz="2400" b="1" dirty="0" smtClean="0">
                <a:solidFill>
                  <a:srgbClr val="C00000"/>
                </a:solidFill>
              </a:rPr>
              <a:t>revisionismo</a:t>
            </a:r>
          </a:p>
          <a:p>
            <a:pPr algn="ctr"/>
            <a:r>
              <a:rPr lang="es-CO" sz="2000" i="1" dirty="0" smtClean="0"/>
              <a:t>cuyo </a:t>
            </a:r>
            <a:r>
              <a:rPr lang="es-CO" sz="2000" i="1" dirty="0"/>
              <a:t>ideólogo era </a:t>
            </a:r>
            <a:r>
              <a:rPr lang="es-CO" sz="2000" i="1" dirty="0" err="1"/>
              <a:t>Eduard</a:t>
            </a:r>
            <a:r>
              <a:rPr lang="es-CO" sz="2000" i="1" dirty="0"/>
              <a:t> </a:t>
            </a:r>
            <a:r>
              <a:rPr lang="es-CO" sz="2000" i="1" dirty="0" err="1" smtClean="0"/>
              <a:t>Bernstein</a:t>
            </a:r>
            <a:r>
              <a:rPr lang="es-CO" sz="2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7537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755576" y="2641550"/>
            <a:ext cx="3528392" cy="93146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Rectángulo redondeado"/>
          <p:cNvSpPr/>
          <p:nvPr/>
        </p:nvSpPr>
        <p:spPr>
          <a:xfrm>
            <a:off x="4860032" y="2636912"/>
            <a:ext cx="3528392" cy="93146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Trapecio"/>
          <p:cNvSpPr/>
          <p:nvPr/>
        </p:nvSpPr>
        <p:spPr>
          <a:xfrm>
            <a:off x="1547664" y="4365104"/>
            <a:ext cx="6480720" cy="1631216"/>
          </a:xfrm>
          <a:prstGeom prst="trapezoid">
            <a:avLst>
              <a:gd name="adj" fmla="val 7543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755576" y="260648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>
                <a:solidFill>
                  <a:srgbClr val="C00000"/>
                </a:solidFill>
              </a:rPr>
              <a:t>Entre los líderes </a:t>
            </a:r>
          </a:p>
          <a:p>
            <a:pPr algn="ctr"/>
            <a:r>
              <a:rPr lang="es-CO" sz="2400" dirty="0" smtClean="0">
                <a:solidFill>
                  <a:srgbClr val="C00000"/>
                </a:solidFill>
              </a:rPr>
              <a:t>socialdemócratas alemanes</a:t>
            </a:r>
          </a:p>
          <a:p>
            <a:pPr algn="ctr"/>
            <a:r>
              <a:rPr lang="es-CO" sz="2400" b="1" dirty="0" smtClean="0"/>
              <a:t>creció </a:t>
            </a:r>
            <a:r>
              <a:rPr lang="es-CO" sz="2400" b="1" dirty="0"/>
              <a:t>la </a:t>
            </a:r>
            <a:r>
              <a:rPr lang="es-CO" sz="2400" b="1" dirty="0" smtClean="0"/>
              <a:t>idea </a:t>
            </a:r>
          </a:p>
          <a:p>
            <a:pPr algn="ctr"/>
            <a:r>
              <a:rPr lang="es-CO" sz="2400" dirty="0" smtClean="0"/>
              <a:t>de </a:t>
            </a:r>
          </a:p>
          <a:p>
            <a:pPr algn="ctr"/>
            <a:r>
              <a:rPr lang="es-CO" sz="2400" b="1" dirty="0" smtClean="0"/>
              <a:t>que </a:t>
            </a:r>
            <a:r>
              <a:rPr lang="es-CO" sz="2400" b="1" dirty="0"/>
              <a:t>las contradicciones económicas </a:t>
            </a:r>
            <a:endParaRPr lang="es-CO" sz="2400" b="1" dirty="0" smtClean="0"/>
          </a:p>
          <a:p>
            <a:pPr algn="ctr"/>
            <a:r>
              <a:rPr lang="es-CO" sz="2400" b="1" dirty="0" smtClean="0"/>
              <a:t>no </a:t>
            </a:r>
            <a:r>
              <a:rPr lang="es-CO" sz="2400" b="1" dirty="0"/>
              <a:t>implicaban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971600" y="4293096"/>
            <a:ext cx="763284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b="1" dirty="0" smtClean="0"/>
              <a:t>Partiendo </a:t>
            </a:r>
            <a:r>
              <a:rPr lang="es-CO" sz="2200" b="1" dirty="0"/>
              <a:t>de la premisa </a:t>
            </a:r>
            <a:endParaRPr lang="es-CO" sz="2200" b="1" dirty="0" smtClean="0"/>
          </a:p>
          <a:p>
            <a:pPr algn="ctr"/>
            <a:r>
              <a:rPr lang="es-CO" sz="2200" b="1" dirty="0" smtClean="0"/>
              <a:t>de </a:t>
            </a:r>
            <a:r>
              <a:rPr lang="es-CO" sz="2200" b="1" dirty="0"/>
              <a:t>que estas contradicciones </a:t>
            </a:r>
            <a:endParaRPr lang="es-CO" sz="2200" b="1" dirty="0" smtClean="0"/>
          </a:p>
          <a:p>
            <a:pPr algn="ctr"/>
            <a:r>
              <a:rPr lang="es-CO" sz="2200" b="1" dirty="0" smtClean="0"/>
              <a:t>muestran </a:t>
            </a:r>
            <a:r>
              <a:rPr lang="es-CO" sz="2200" b="1" dirty="0"/>
              <a:t>tendencias a embotar y </a:t>
            </a:r>
            <a:r>
              <a:rPr lang="es-CO" sz="2200" b="1" dirty="0" smtClean="0"/>
              <a:t>suavizar</a:t>
            </a:r>
          </a:p>
          <a:p>
            <a:pPr algn="ctr"/>
            <a:r>
              <a:rPr lang="es-CO" sz="2200" b="1" dirty="0" smtClean="0">
                <a:solidFill>
                  <a:srgbClr val="C00000"/>
                </a:solidFill>
              </a:rPr>
              <a:t>reemplazaron </a:t>
            </a:r>
            <a:r>
              <a:rPr lang="es-CO" sz="2200" b="1" dirty="0">
                <a:solidFill>
                  <a:srgbClr val="C00000"/>
                </a:solidFill>
              </a:rPr>
              <a:t>la idea de revolución social </a:t>
            </a:r>
            <a:endParaRPr lang="es-CO" sz="22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200" b="1" dirty="0" smtClean="0">
                <a:solidFill>
                  <a:srgbClr val="C00000"/>
                </a:solidFill>
              </a:rPr>
              <a:t>con </a:t>
            </a:r>
            <a:r>
              <a:rPr lang="es-CO" sz="2200" b="1" dirty="0">
                <a:solidFill>
                  <a:srgbClr val="C00000"/>
                </a:solidFill>
              </a:rPr>
              <a:t>la teoría del paso pacífico gradual al </a:t>
            </a:r>
            <a:r>
              <a:rPr lang="es-CO" sz="2200" b="1" dirty="0" smtClean="0">
                <a:solidFill>
                  <a:srgbClr val="C00000"/>
                </a:solidFill>
              </a:rPr>
              <a:t>socialismo</a:t>
            </a:r>
            <a:endParaRPr lang="es-CO" sz="2200" b="1" dirty="0">
              <a:solidFill>
                <a:srgbClr val="C0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1600" y="2721114"/>
            <a:ext cx="3168352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tx1"/>
                </a:solidFill>
              </a:rPr>
              <a:t>LA INEVITABILIDAD DEL COLAPSO DEL CAPITALISMO</a:t>
            </a:r>
            <a:endParaRPr lang="es-CO" sz="2000" b="1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996263" y="2676401"/>
            <a:ext cx="3032121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tx1"/>
                </a:solidFill>
              </a:rPr>
              <a:t>LA INMINENCIA DE LA REVOLUCIÓN SOCIAL </a:t>
            </a:r>
            <a:endParaRPr lang="es-CO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9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Trapecio"/>
          <p:cNvSpPr/>
          <p:nvPr/>
        </p:nvSpPr>
        <p:spPr>
          <a:xfrm>
            <a:off x="773832" y="3773373"/>
            <a:ext cx="7398568" cy="1767092"/>
          </a:xfrm>
          <a:custGeom>
            <a:avLst/>
            <a:gdLst>
              <a:gd name="connsiteX0" fmla="*/ 0 w 7398568"/>
              <a:gd name="connsiteY0" fmla="*/ 1723549 h 1723549"/>
              <a:gd name="connsiteX1" fmla="*/ 430887 w 7398568"/>
              <a:gd name="connsiteY1" fmla="*/ 0 h 1723549"/>
              <a:gd name="connsiteX2" fmla="*/ 6967681 w 7398568"/>
              <a:gd name="connsiteY2" fmla="*/ 0 h 1723549"/>
              <a:gd name="connsiteX3" fmla="*/ 7398568 w 7398568"/>
              <a:gd name="connsiteY3" fmla="*/ 1723549 h 1723549"/>
              <a:gd name="connsiteX4" fmla="*/ 0 w 7398568"/>
              <a:gd name="connsiteY4" fmla="*/ 1723549 h 1723549"/>
              <a:gd name="connsiteX0" fmla="*/ 0 w 7398568"/>
              <a:gd name="connsiteY0" fmla="*/ 1767092 h 1767092"/>
              <a:gd name="connsiteX1" fmla="*/ 1055001 w 7398568"/>
              <a:gd name="connsiteY1" fmla="*/ 0 h 1767092"/>
              <a:gd name="connsiteX2" fmla="*/ 6967681 w 7398568"/>
              <a:gd name="connsiteY2" fmla="*/ 43543 h 1767092"/>
              <a:gd name="connsiteX3" fmla="*/ 7398568 w 7398568"/>
              <a:gd name="connsiteY3" fmla="*/ 1767092 h 1767092"/>
              <a:gd name="connsiteX4" fmla="*/ 0 w 7398568"/>
              <a:gd name="connsiteY4" fmla="*/ 1767092 h 1767092"/>
              <a:gd name="connsiteX0" fmla="*/ 0 w 7398568"/>
              <a:gd name="connsiteY0" fmla="*/ 1767092 h 1767092"/>
              <a:gd name="connsiteX1" fmla="*/ 1055001 w 7398568"/>
              <a:gd name="connsiteY1" fmla="*/ 0 h 1767092"/>
              <a:gd name="connsiteX2" fmla="*/ 6329052 w 7398568"/>
              <a:gd name="connsiteY2" fmla="*/ 72572 h 1767092"/>
              <a:gd name="connsiteX3" fmla="*/ 7398568 w 7398568"/>
              <a:gd name="connsiteY3" fmla="*/ 1767092 h 1767092"/>
              <a:gd name="connsiteX4" fmla="*/ 0 w 7398568"/>
              <a:gd name="connsiteY4" fmla="*/ 1767092 h 1767092"/>
              <a:gd name="connsiteX0" fmla="*/ 0 w 7398568"/>
              <a:gd name="connsiteY0" fmla="*/ 1767092 h 1767092"/>
              <a:gd name="connsiteX1" fmla="*/ 779197 w 7398568"/>
              <a:gd name="connsiteY1" fmla="*/ 1016905 h 1767092"/>
              <a:gd name="connsiteX2" fmla="*/ 1055001 w 7398568"/>
              <a:gd name="connsiteY2" fmla="*/ 0 h 1767092"/>
              <a:gd name="connsiteX3" fmla="*/ 6329052 w 7398568"/>
              <a:gd name="connsiteY3" fmla="*/ 72572 h 1767092"/>
              <a:gd name="connsiteX4" fmla="*/ 7398568 w 7398568"/>
              <a:gd name="connsiteY4" fmla="*/ 1767092 h 1767092"/>
              <a:gd name="connsiteX5" fmla="*/ 0 w 7398568"/>
              <a:gd name="connsiteY5" fmla="*/ 1767092 h 1767092"/>
              <a:gd name="connsiteX0" fmla="*/ 0 w 7398568"/>
              <a:gd name="connsiteY0" fmla="*/ 1767092 h 1767092"/>
              <a:gd name="connsiteX1" fmla="*/ 779197 w 7398568"/>
              <a:gd name="connsiteY1" fmla="*/ 1016905 h 1767092"/>
              <a:gd name="connsiteX2" fmla="*/ 1055001 w 7398568"/>
              <a:gd name="connsiteY2" fmla="*/ 0 h 1767092"/>
              <a:gd name="connsiteX3" fmla="*/ 6329052 w 7398568"/>
              <a:gd name="connsiteY3" fmla="*/ 72572 h 1767092"/>
              <a:gd name="connsiteX4" fmla="*/ 6570397 w 7398568"/>
              <a:gd name="connsiteY4" fmla="*/ 1002390 h 1767092"/>
              <a:gd name="connsiteX5" fmla="*/ 7398568 w 7398568"/>
              <a:gd name="connsiteY5" fmla="*/ 1767092 h 1767092"/>
              <a:gd name="connsiteX6" fmla="*/ 0 w 7398568"/>
              <a:gd name="connsiteY6" fmla="*/ 1767092 h 1767092"/>
              <a:gd name="connsiteX0" fmla="*/ 0 w 7398568"/>
              <a:gd name="connsiteY0" fmla="*/ 1767092 h 1767092"/>
              <a:gd name="connsiteX1" fmla="*/ 779197 w 7398568"/>
              <a:gd name="connsiteY1" fmla="*/ 1016905 h 1767092"/>
              <a:gd name="connsiteX2" fmla="*/ 1055001 w 7398568"/>
              <a:gd name="connsiteY2" fmla="*/ 0 h 1767092"/>
              <a:gd name="connsiteX3" fmla="*/ 6270994 w 7398568"/>
              <a:gd name="connsiteY3" fmla="*/ 29029 h 1767092"/>
              <a:gd name="connsiteX4" fmla="*/ 6570397 w 7398568"/>
              <a:gd name="connsiteY4" fmla="*/ 1002390 h 1767092"/>
              <a:gd name="connsiteX5" fmla="*/ 7398568 w 7398568"/>
              <a:gd name="connsiteY5" fmla="*/ 1767092 h 1767092"/>
              <a:gd name="connsiteX6" fmla="*/ 0 w 7398568"/>
              <a:gd name="connsiteY6" fmla="*/ 1767092 h 1767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98568" h="1767092">
                <a:moveTo>
                  <a:pt x="0" y="1767092"/>
                </a:moveTo>
                <a:cubicBezTo>
                  <a:pt x="187161" y="1454134"/>
                  <a:pt x="592036" y="1329863"/>
                  <a:pt x="779197" y="1016905"/>
                </a:cubicBezTo>
                <a:lnTo>
                  <a:pt x="1055001" y="0"/>
                </a:lnTo>
                <a:lnTo>
                  <a:pt x="6270994" y="29029"/>
                </a:lnTo>
                <a:cubicBezTo>
                  <a:pt x="6433690" y="290588"/>
                  <a:pt x="6407701" y="740831"/>
                  <a:pt x="6570397" y="1002390"/>
                </a:cubicBezTo>
                <a:lnTo>
                  <a:pt x="7398568" y="1767092"/>
                </a:lnTo>
                <a:lnTo>
                  <a:pt x="0" y="1767092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5 Terminador"/>
          <p:cNvSpPr/>
          <p:nvPr/>
        </p:nvSpPr>
        <p:spPr>
          <a:xfrm>
            <a:off x="5004048" y="1340768"/>
            <a:ext cx="3168352" cy="1045280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7609 w 21600"/>
              <a:gd name="connsiteY4" fmla="*/ 21229 h 21600"/>
              <a:gd name="connsiteX5" fmla="*/ 3475 w 21600"/>
              <a:gd name="connsiteY5" fmla="*/ 21600 h 21600"/>
              <a:gd name="connsiteX6" fmla="*/ 0 w 21600"/>
              <a:gd name="connsiteY6" fmla="*/ 10800 h 21600"/>
              <a:gd name="connsiteX7" fmla="*/ 3475 w 21600"/>
              <a:gd name="connsiteY7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4598 w 21600"/>
              <a:gd name="connsiteY4" fmla="*/ 21529 h 21600"/>
              <a:gd name="connsiteX5" fmla="*/ 7609 w 21600"/>
              <a:gd name="connsiteY5" fmla="*/ 21229 h 21600"/>
              <a:gd name="connsiteX6" fmla="*/ 3475 w 21600"/>
              <a:gd name="connsiteY6" fmla="*/ 21600 h 21600"/>
              <a:gd name="connsiteX7" fmla="*/ 0 w 21600"/>
              <a:gd name="connsiteY7" fmla="*/ 10800 h 21600"/>
              <a:gd name="connsiteX8" fmla="*/ 3475 w 21600"/>
              <a:gd name="connsiteY8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4598 w 21600"/>
              <a:gd name="connsiteY4" fmla="*/ 21529 h 21600"/>
              <a:gd name="connsiteX5" fmla="*/ 11046 w 21600"/>
              <a:gd name="connsiteY5" fmla="*/ 21529 h 21600"/>
              <a:gd name="connsiteX6" fmla="*/ 7609 w 21600"/>
              <a:gd name="connsiteY6" fmla="*/ 21229 h 21600"/>
              <a:gd name="connsiteX7" fmla="*/ 3475 w 21600"/>
              <a:gd name="connsiteY7" fmla="*/ 21600 h 21600"/>
              <a:gd name="connsiteX8" fmla="*/ 0 w 21600"/>
              <a:gd name="connsiteY8" fmla="*/ 10800 h 21600"/>
              <a:gd name="connsiteX9" fmla="*/ 3475 w 21600"/>
              <a:gd name="connsiteY9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4598 w 21600"/>
              <a:gd name="connsiteY4" fmla="*/ 21529 h 21600"/>
              <a:gd name="connsiteX5" fmla="*/ 13223 w 21600"/>
              <a:gd name="connsiteY5" fmla="*/ 21229 h 21600"/>
              <a:gd name="connsiteX6" fmla="*/ 11046 w 21600"/>
              <a:gd name="connsiteY6" fmla="*/ 21529 h 21600"/>
              <a:gd name="connsiteX7" fmla="*/ 7609 w 21600"/>
              <a:gd name="connsiteY7" fmla="*/ 21229 h 21600"/>
              <a:gd name="connsiteX8" fmla="*/ 3475 w 21600"/>
              <a:gd name="connsiteY8" fmla="*/ 21600 h 21600"/>
              <a:gd name="connsiteX9" fmla="*/ 0 w 21600"/>
              <a:gd name="connsiteY9" fmla="*/ 10800 h 21600"/>
              <a:gd name="connsiteX10" fmla="*/ 3475 w 21600"/>
              <a:gd name="connsiteY10" fmla="*/ 0 h 21600"/>
              <a:gd name="connsiteX0" fmla="*/ 3475 w 21600"/>
              <a:gd name="connsiteY0" fmla="*/ 0 h 22129"/>
              <a:gd name="connsiteX1" fmla="*/ 18125 w 21600"/>
              <a:gd name="connsiteY1" fmla="*/ 0 h 22129"/>
              <a:gd name="connsiteX2" fmla="*/ 21600 w 21600"/>
              <a:gd name="connsiteY2" fmla="*/ 10800 h 22129"/>
              <a:gd name="connsiteX3" fmla="*/ 18125 w 21600"/>
              <a:gd name="connsiteY3" fmla="*/ 21600 h 22129"/>
              <a:gd name="connsiteX4" fmla="*/ 14598 w 21600"/>
              <a:gd name="connsiteY4" fmla="*/ 21529 h 22129"/>
              <a:gd name="connsiteX5" fmla="*/ 13223 w 21600"/>
              <a:gd name="connsiteY5" fmla="*/ 21229 h 22129"/>
              <a:gd name="connsiteX6" fmla="*/ 11046 w 21600"/>
              <a:gd name="connsiteY6" fmla="*/ 21529 h 22129"/>
              <a:gd name="connsiteX7" fmla="*/ 7609 w 21600"/>
              <a:gd name="connsiteY7" fmla="*/ 21229 h 22129"/>
              <a:gd name="connsiteX8" fmla="*/ 5661 w 21600"/>
              <a:gd name="connsiteY8" fmla="*/ 22129 h 22129"/>
              <a:gd name="connsiteX9" fmla="*/ 3475 w 21600"/>
              <a:gd name="connsiteY9" fmla="*/ 21600 h 22129"/>
              <a:gd name="connsiteX10" fmla="*/ 0 w 21600"/>
              <a:gd name="connsiteY10" fmla="*/ 10800 h 22129"/>
              <a:gd name="connsiteX11" fmla="*/ 3475 w 21600"/>
              <a:gd name="connsiteY11" fmla="*/ 0 h 22129"/>
              <a:gd name="connsiteX0" fmla="*/ 3475 w 21600"/>
              <a:gd name="connsiteY0" fmla="*/ 0 h 22129"/>
              <a:gd name="connsiteX1" fmla="*/ 18125 w 21600"/>
              <a:gd name="connsiteY1" fmla="*/ 0 h 22129"/>
              <a:gd name="connsiteX2" fmla="*/ 21600 w 21600"/>
              <a:gd name="connsiteY2" fmla="*/ 10800 h 22129"/>
              <a:gd name="connsiteX3" fmla="*/ 18125 w 21600"/>
              <a:gd name="connsiteY3" fmla="*/ 21600 h 22129"/>
              <a:gd name="connsiteX4" fmla="*/ 15858 w 21600"/>
              <a:gd name="connsiteY4" fmla="*/ 21529 h 22129"/>
              <a:gd name="connsiteX5" fmla="*/ 14598 w 21600"/>
              <a:gd name="connsiteY5" fmla="*/ 21529 h 22129"/>
              <a:gd name="connsiteX6" fmla="*/ 13223 w 21600"/>
              <a:gd name="connsiteY6" fmla="*/ 21229 h 22129"/>
              <a:gd name="connsiteX7" fmla="*/ 11046 w 21600"/>
              <a:gd name="connsiteY7" fmla="*/ 21529 h 22129"/>
              <a:gd name="connsiteX8" fmla="*/ 7609 w 21600"/>
              <a:gd name="connsiteY8" fmla="*/ 21229 h 22129"/>
              <a:gd name="connsiteX9" fmla="*/ 5661 w 21600"/>
              <a:gd name="connsiteY9" fmla="*/ 22129 h 22129"/>
              <a:gd name="connsiteX10" fmla="*/ 3475 w 21600"/>
              <a:gd name="connsiteY10" fmla="*/ 21600 h 22129"/>
              <a:gd name="connsiteX11" fmla="*/ 0 w 21600"/>
              <a:gd name="connsiteY11" fmla="*/ 10800 h 22129"/>
              <a:gd name="connsiteX12" fmla="*/ 3475 w 21600"/>
              <a:gd name="connsiteY12" fmla="*/ 0 h 22129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4598 w 21600"/>
              <a:gd name="connsiteY5" fmla="*/ 21529 h 21600"/>
              <a:gd name="connsiteX6" fmla="*/ 13223 w 21600"/>
              <a:gd name="connsiteY6" fmla="*/ 21229 h 21600"/>
              <a:gd name="connsiteX7" fmla="*/ 11046 w 21600"/>
              <a:gd name="connsiteY7" fmla="*/ 21529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4598 w 21600"/>
              <a:gd name="connsiteY5" fmla="*/ 21529 h 21600"/>
              <a:gd name="connsiteX6" fmla="*/ 13223 w 21600"/>
              <a:gd name="connsiteY6" fmla="*/ 212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4598 w 21600"/>
              <a:gd name="connsiteY5" fmla="*/ 21529 h 21600"/>
              <a:gd name="connsiteX6" fmla="*/ 13223 w 21600"/>
              <a:gd name="connsiteY6" fmla="*/ 212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4598 w 21600"/>
              <a:gd name="connsiteY5" fmla="*/ 21529 h 21600"/>
              <a:gd name="connsiteX6" fmla="*/ 11963 w 21600"/>
              <a:gd name="connsiteY6" fmla="*/ 215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3567 w 21600"/>
              <a:gd name="connsiteY5" fmla="*/ 17330 h 21600"/>
              <a:gd name="connsiteX6" fmla="*/ 11963 w 21600"/>
              <a:gd name="connsiteY6" fmla="*/ 215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3682 w 21600"/>
              <a:gd name="connsiteY5" fmla="*/ 18530 h 21600"/>
              <a:gd name="connsiteX6" fmla="*/ 11963 w 21600"/>
              <a:gd name="connsiteY6" fmla="*/ 215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19082" y="19812"/>
                  <a:pt x="18125" y="21600"/>
                </a:cubicBezTo>
                <a:lnTo>
                  <a:pt x="15858" y="21529"/>
                </a:lnTo>
                <a:lnTo>
                  <a:pt x="13682" y="18530"/>
                </a:lnTo>
                <a:lnTo>
                  <a:pt x="11963" y="21529"/>
                </a:lnTo>
                <a:cubicBezTo>
                  <a:pt x="11123" y="20229"/>
                  <a:pt x="11084" y="19230"/>
                  <a:pt x="10702" y="17330"/>
                </a:cubicBezTo>
                <a:lnTo>
                  <a:pt x="7609" y="21229"/>
                </a:lnTo>
                <a:lnTo>
                  <a:pt x="5776" y="18230"/>
                </a:ln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Terminador"/>
          <p:cNvSpPr/>
          <p:nvPr/>
        </p:nvSpPr>
        <p:spPr>
          <a:xfrm>
            <a:off x="1331640" y="1340768"/>
            <a:ext cx="2736304" cy="1045280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7609 w 21600"/>
              <a:gd name="connsiteY4" fmla="*/ 21229 h 21600"/>
              <a:gd name="connsiteX5" fmla="*/ 3475 w 21600"/>
              <a:gd name="connsiteY5" fmla="*/ 21600 h 21600"/>
              <a:gd name="connsiteX6" fmla="*/ 0 w 21600"/>
              <a:gd name="connsiteY6" fmla="*/ 10800 h 21600"/>
              <a:gd name="connsiteX7" fmla="*/ 3475 w 21600"/>
              <a:gd name="connsiteY7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4598 w 21600"/>
              <a:gd name="connsiteY4" fmla="*/ 21529 h 21600"/>
              <a:gd name="connsiteX5" fmla="*/ 7609 w 21600"/>
              <a:gd name="connsiteY5" fmla="*/ 21229 h 21600"/>
              <a:gd name="connsiteX6" fmla="*/ 3475 w 21600"/>
              <a:gd name="connsiteY6" fmla="*/ 21600 h 21600"/>
              <a:gd name="connsiteX7" fmla="*/ 0 w 21600"/>
              <a:gd name="connsiteY7" fmla="*/ 10800 h 21600"/>
              <a:gd name="connsiteX8" fmla="*/ 3475 w 21600"/>
              <a:gd name="connsiteY8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4598 w 21600"/>
              <a:gd name="connsiteY4" fmla="*/ 21529 h 21600"/>
              <a:gd name="connsiteX5" fmla="*/ 11046 w 21600"/>
              <a:gd name="connsiteY5" fmla="*/ 21529 h 21600"/>
              <a:gd name="connsiteX6" fmla="*/ 7609 w 21600"/>
              <a:gd name="connsiteY6" fmla="*/ 21229 h 21600"/>
              <a:gd name="connsiteX7" fmla="*/ 3475 w 21600"/>
              <a:gd name="connsiteY7" fmla="*/ 21600 h 21600"/>
              <a:gd name="connsiteX8" fmla="*/ 0 w 21600"/>
              <a:gd name="connsiteY8" fmla="*/ 10800 h 21600"/>
              <a:gd name="connsiteX9" fmla="*/ 3475 w 21600"/>
              <a:gd name="connsiteY9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4598 w 21600"/>
              <a:gd name="connsiteY4" fmla="*/ 21529 h 21600"/>
              <a:gd name="connsiteX5" fmla="*/ 13223 w 21600"/>
              <a:gd name="connsiteY5" fmla="*/ 21229 h 21600"/>
              <a:gd name="connsiteX6" fmla="*/ 11046 w 21600"/>
              <a:gd name="connsiteY6" fmla="*/ 21529 h 21600"/>
              <a:gd name="connsiteX7" fmla="*/ 7609 w 21600"/>
              <a:gd name="connsiteY7" fmla="*/ 21229 h 21600"/>
              <a:gd name="connsiteX8" fmla="*/ 3475 w 21600"/>
              <a:gd name="connsiteY8" fmla="*/ 21600 h 21600"/>
              <a:gd name="connsiteX9" fmla="*/ 0 w 21600"/>
              <a:gd name="connsiteY9" fmla="*/ 10800 h 21600"/>
              <a:gd name="connsiteX10" fmla="*/ 3475 w 21600"/>
              <a:gd name="connsiteY10" fmla="*/ 0 h 21600"/>
              <a:gd name="connsiteX0" fmla="*/ 3475 w 21600"/>
              <a:gd name="connsiteY0" fmla="*/ 0 h 22129"/>
              <a:gd name="connsiteX1" fmla="*/ 18125 w 21600"/>
              <a:gd name="connsiteY1" fmla="*/ 0 h 22129"/>
              <a:gd name="connsiteX2" fmla="*/ 21600 w 21600"/>
              <a:gd name="connsiteY2" fmla="*/ 10800 h 22129"/>
              <a:gd name="connsiteX3" fmla="*/ 18125 w 21600"/>
              <a:gd name="connsiteY3" fmla="*/ 21600 h 22129"/>
              <a:gd name="connsiteX4" fmla="*/ 14598 w 21600"/>
              <a:gd name="connsiteY4" fmla="*/ 21529 h 22129"/>
              <a:gd name="connsiteX5" fmla="*/ 13223 w 21600"/>
              <a:gd name="connsiteY5" fmla="*/ 21229 h 22129"/>
              <a:gd name="connsiteX6" fmla="*/ 11046 w 21600"/>
              <a:gd name="connsiteY6" fmla="*/ 21529 h 22129"/>
              <a:gd name="connsiteX7" fmla="*/ 7609 w 21600"/>
              <a:gd name="connsiteY7" fmla="*/ 21229 h 22129"/>
              <a:gd name="connsiteX8" fmla="*/ 5661 w 21600"/>
              <a:gd name="connsiteY8" fmla="*/ 22129 h 22129"/>
              <a:gd name="connsiteX9" fmla="*/ 3475 w 21600"/>
              <a:gd name="connsiteY9" fmla="*/ 21600 h 22129"/>
              <a:gd name="connsiteX10" fmla="*/ 0 w 21600"/>
              <a:gd name="connsiteY10" fmla="*/ 10800 h 22129"/>
              <a:gd name="connsiteX11" fmla="*/ 3475 w 21600"/>
              <a:gd name="connsiteY11" fmla="*/ 0 h 22129"/>
              <a:gd name="connsiteX0" fmla="*/ 3475 w 21600"/>
              <a:gd name="connsiteY0" fmla="*/ 0 h 22129"/>
              <a:gd name="connsiteX1" fmla="*/ 18125 w 21600"/>
              <a:gd name="connsiteY1" fmla="*/ 0 h 22129"/>
              <a:gd name="connsiteX2" fmla="*/ 21600 w 21600"/>
              <a:gd name="connsiteY2" fmla="*/ 10800 h 22129"/>
              <a:gd name="connsiteX3" fmla="*/ 18125 w 21600"/>
              <a:gd name="connsiteY3" fmla="*/ 21600 h 22129"/>
              <a:gd name="connsiteX4" fmla="*/ 15858 w 21600"/>
              <a:gd name="connsiteY4" fmla="*/ 21529 h 22129"/>
              <a:gd name="connsiteX5" fmla="*/ 14598 w 21600"/>
              <a:gd name="connsiteY5" fmla="*/ 21529 h 22129"/>
              <a:gd name="connsiteX6" fmla="*/ 13223 w 21600"/>
              <a:gd name="connsiteY6" fmla="*/ 21229 h 22129"/>
              <a:gd name="connsiteX7" fmla="*/ 11046 w 21600"/>
              <a:gd name="connsiteY7" fmla="*/ 21529 h 22129"/>
              <a:gd name="connsiteX8" fmla="*/ 7609 w 21600"/>
              <a:gd name="connsiteY8" fmla="*/ 21229 h 22129"/>
              <a:gd name="connsiteX9" fmla="*/ 5661 w 21600"/>
              <a:gd name="connsiteY9" fmla="*/ 22129 h 22129"/>
              <a:gd name="connsiteX10" fmla="*/ 3475 w 21600"/>
              <a:gd name="connsiteY10" fmla="*/ 21600 h 22129"/>
              <a:gd name="connsiteX11" fmla="*/ 0 w 21600"/>
              <a:gd name="connsiteY11" fmla="*/ 10800 h 22129"/>
              <a:gd name="connsiteX12" fmla="*/ 3475 w 21600"/>
              <a:gd name="connsiteY12" fmla="*/ 0 h 22129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4598 w 21600"/>
              <a:gd name="connsiteY5" fmla="*/ 21529 h 21600"/>
              <a:gd name="connsiteX6" fmla="*/ 13223 w 21600"/>
              <a:gd name="connsiteY6" fmla="*/ 21229 h 21600"/>
              <a:gd name="connsiteX7" fmla="*/ 11046 w 21600"/>
              <a:gd name="connsiteY7" fmla="*/ 21529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4598 w 21600"/>
              <a:gd name="connsiteY5" fmla="*/ 21529 h 21600"/>
              <a:gd name="connsiteX6" fmla="*/ 13223 w 21600"/>
              <a:gd name="connsiteY6" fmla="*/ 212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4598 w 21600"/>
              <a:gd name="connsiteY5" fmla="*/ 21529 h 21600"/>
              <a:gd name="connsiteX6" fmla="*/ 13223 w 21600"/>
              <a:gd name="connsiteY6" fmla="*/ 212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4598 w 21600"/>
              <a:gd name="connsiteY5" fmla="*/ 21529 h 21600"/>
              <a:gd name="connsiteX6" fmla="*/ 11963 w 21600"/>
              <a:gd name="connsiteY6" fmla="*/ 215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3567 w 21600"/>
              <a:gd name="connsiteY5" fmla="*/ 17330 h 21600"/>
              <a:gd name="connsiteX6" fmla="*/ 11963 w 21600"/>
              <a:gd name="connsiteY6" fmla="*/ 215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15858 w 21600"/>
              <a:gd name="connsiteY4" fmla="*/ 21529 h 21600"/>
              <a:gd name="connsiteX5" fmla="*/ 13682 w 21600"/>
              <a:gd name="connsiteY5" fmla="*/ 18530 h 21600"/>
              <a:gd name="connsiteX6" fmla="*/ 11963 w 21600"/>
              <a:gd name="connsiteY6" fmla="*/ 21529 h 21600"/>
              <a:gd name="connsiteX7" fmla="*/ 10702 w 21600"/>
              <a:gd name="connsiteY7" fmla="*/ 17330 h 21600"/>
              <a:gd name="connsiteX8" fmla="*/ 7609 w 21600"/>
              <a:gd name="connsiteY8" fmla="*/ 21229 h 21600"/>
              <a:gd name="connsiteX9" fmla="*/ 5776 w 21600"/>
              <a:gd name="connsiteY9" fmla="*/ 18230 h 21600"/>
              <a:gd name="connsiteX10" fmla="*/ 3475 w 21600"/>
              <a:gd name="connsiteY10" fmla="*/ 21600 h 21600"/>
              <a:gd name="connsiteX11" fmla="*/ 0 w 21600"/>
              <a:gd name="connsiteY11" fmla="*/ 10800 h 21600"/>
              <a:gd name="connsiteX12" fmla="*/ 3475 w 21600"/>
              <a:gd name="connsiteY12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19082" y="19812"/>
                  <a:pt x="18125" y="21600"/>
                </a:cubicBezTo>
                <a:lnTo>
                  <a:pt x="15858" y="21529"/>
                </a:lnTo>
                <a:lnTo>
                  <a:pt x="13682" y="18530"/>
                </a:lnTo>
                <a:lnTo>
                  <a:pt x="11963" y="21529"/>
                </a:lnTo>
                <a:cubicBezTo>
                  <a:pt x="11123" y="20229"/>
                  <a:pt x="11084" y="19230"/>
                  <a:pt x="10702" y="17330"/>
                </a:cubicBezTo>
                <a:lnTo>
                  <a:pt x="7609" y="21229"/>
                </a:lnTo>
                <a:lnTo>
                  <a:pt x="5776" y="18230"/>
                </a:ln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1196752" y="116632"/>
            <a:ext cx="67504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/>
              <a:t>De </a:t>
            </a:r>
            <a:r>
              <a:rPr lang="es-CO" sz="2200" dirty="0" smtClean="0"/>
              <a:t>ahí devino </a:t>
            </a: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LA REVISIÓN DE LAS TÁCTICAS DE SUS SINDICATOS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73832" y="2564904"/>
            <a:ext cx="75425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Los llamados sindicatos </a:t>
            </a:r>
            <a:r>
              <a:rPr lang="es-CO" sz="2200" dirty="0"/>
              <a:t>"libres" </a:t>
            </a:r>
            <a:endParaRPr lang="es-CO" sz="2200" dirty="0" smtClean="0"/>
          </a:p>
          <a:p>
            <a:pPr algn="ctr"/>
            <a:r>
              <a:rPr lang="es-CO" sz="2200" dirty="0" smtClean="0"/>
              <a:t>se </a:t>
            </a:r>
            <a:r>
              <a:rPr lang="es-CO" sz="2200" dirty="0"/>
              <a:t>retiraron cada vez más de las posiciones de </a:t>
            </a:r>
            <a:r>
              <a:rPr lang="es-CO" sz="2200" dirty="0" smtClean="0"/>
              <a:t>clase</a:t>
            </a:r>
          </a:p>
          <a:p>
            <a:pPr algn="ctr"/>
            <a:r>
              <a:rPr lang="es-CO" sz="2200" dirty="0" smtClean="0"/>
              <a:t>y cayeron </a:t>
            </a:r>
            <a:r>
              <a:rPr lang="es-CO" sz="2200" dirty="0"/>
              <a:t>cada vez más en las vías del </a:t>
            </a:r>
            <a:r>
              <a:rPr lang="es-CO" sz="2200" dirty="0" smtClean="0"/>
              <a:t>reformismo</a:t>
            </a:r>
            <a:r>
              <a:rPr lang="es-CO" sz="2200" dirty="0"/>
              <a:t>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187624" y="1447616"/>
            <a:ext cx="2952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el </a:t>
            </a:r>
            <a:r>
              <a:rPr lang="es-CO" sz="2200" dirty="0"/>
              <a:t>cambio de actitud </a:t>
            </a:r>
            <a:endParaRPr lang="es-CO" sz="2200" dirty="0" smtClean="0"/>
          </a:p>
          <a:p>
            <a:pPr algn="ctr"/>
            <a:r>
              <a:rPr lang="es-CO" sz="2200" dirty="0" smtClean="0"/>
              <a:t>hacia </a:t>
            </a:r>
            <a:r>
              <a:rPr lang="es-CO" sz="2200" dirty="0"/>
              <a:t>la </a:t>
            </a:r>
            <a:r>
              <a:rPr lang="es-CO" sz="2200" dirty="0" smtClean="0"/>
              <a:t>huelga</a:t>
            </a:r>
            <a:endParaRPr lang="es-CO" sz="2200" dirty="0"/>
          </a:p>
        </p:txBody>
      </p:sp>
      <p:sp>
        <p:nvSpPr>
          <p:cNvPr id="5" name="4 Rectángulo"/>
          <p:cNvSpPr/>
          <p:nvPr/>
        </p:nvSpPr>
        <p:spPr>
          <a:xfrm>
            <a:off x="4941168" y="1478394"/>
            <a:ext cx="33752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la </a:t>
            </a:r>
            <a:r>
              <a:rPr lang="es-CO" sz="2200" dirty="0"/>
              <a:t>actitud negativa hacia la huelga política de </a:t>
            </a:r>
            <a:r>
              <a:rPr lang="es-CO" sz="2200" dirty="0" smtClean="0"/>
              <a:t>masas</a:t>
            </a:r>
            <a:r>
              <a:rPr lang="es-CO" sz="2200" dirty="0"/>
              <a:t> </a:t>
            </a:r>
          </a:p>
        </p:txBody>
      </p:sp>
      <p:sp>
        <p:nvSpPr>
          <p:cNvPr id="8" name="7 Flecha curvada hacia la izquierda"/>
          <p:cNvSpPr/>
          <p:nvPr/>
        </p:nvSpPr>
        <p:spPr>
          <a:xfrm>
            <a:off x="4139952" y="1060867"/>
            <a:ext cx="288032" cy="783957"/>
          </a:xfrm>
          <a:prstGeom prst="curved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" name="8 Flecha curvada hacia la izquierda"/>
          <p:cNvSpPr/>
          <p:nvPr/>
        </p:nvSpPr>
        <p:spPr>
          <a:xfrm flipH="1">
            <a:off x="4580384" y="1052736"/>
            <a:ext cx="288776" cy="783957"/>
          </a:xfrm>
          <a:prstGeom prst="curved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55576" y="3816916"/>
            <a:ext cx="754258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Los </a:t>
            </a:r>
            <a:r>
              <a:rPr lang="es-CO" sz="2000" b="1" dirty="0"/>
              <a:t>resultados </a:t>
            </a:r>
            <a:endParaRPr lang="es-CO" sz="2000" b="1" dirty="0" smtClean="0"/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de</a:t>
            </a:r>
            <a:r>
              <a:rPr lang="es-CO" sz="2000" b="1" dirty="0" smtClean="0"/>
              <a:t> </a:t>
            </a:r>
            <a:r>
              <a:rPr lang="es-CO" sz="2200" b="1" dirty="0">
                <a:solidFill>
                  <a:srgbClr val="C00000"/>
                </a:solidFill>
              </a:rPr>
              <a:t>las huelgas de combate </a:t>
            </a:r>
            <a:endParaRPr lang="es-CO" sz="22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200" b="1" dirty="0" smtClean="0">
                <a:solidFill>
                  <a:srgbClr val="C00000"/>
                </a:solidFill>
              </a:rPr>
              <a:t>cedieron </a:t>
            </a:r>
            <a:r>
              <a:rPr lang="es-CO" sz="2200" b="1" dirty="0">
                <a:solidFill>
                  <a:srgbClr val="C00000"/>
                </a:solidFill>
              </a:rPr>
              <a:t>cada vez más a </a:t>
            </a:r>
            <a:endParaRPr lang="es-CO" sz="22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200" b="1" dirty="0" smtClean="0">
                <a:solidFill>
                  <a:srgbClr val="C00000"/>
                </a:solidFill>
              </a:rPr>
              <a:t>compromisos </a:t>
            </a:r>
            <a:r>
              <a:rPr lang="es-CO" sz="2200" b="1" dirty="0">
                <a:solidFill>
                  <a:srgbClr val="C00000"/>
                </a:solidFill>
              </a:rPr>
              <a:t>y concesiones </a:t>
            </a:r>
            <a:endParaRPr lang="es-CO" sz="22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000" b="1" dirty="0" smtClean="0"/>
              <a:t>mediante </a:t>
            </a:r>
            <a:r>
              <a:rPr lang="es-CO" sz="2000" b="1" dirty="0"/>
              <a:t>la celebración de acuerdos de negociación </a:t>
            </a:r>
            <a:r>
              <a:rPr lang="es-CO" sz="2000" b="1" dirty="0" smtClean="0"/>
              <a:t>colectiva</a:t>
            </a:r>
            <a:r>
              <a:rPr lang="es-CO" sz="2000" b="1" dirty="0"/>
              <a:t> 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755576" y="5733256"/>
            <a:ext cx="75425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 smtClean="0"/>
              <a:t>Un </a:t>
            </a:r>
            <a:r>
              <a:rPr lang="es-CO" sz="2000" dirty="0"/>
              <a:t>lugar cada vez mayor en el trabajo diario de los sindicatos "libres" comenzó a ser ocupado </a:t>
            </a:r>
            <a:endParaRPr lang="es-CO" sz="2000" dirty="0" smtClean="0"/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POR LA ASISTENCIA MUTUA </a:t>
            </a:r>
            <a:endParaRPr lang="es-CO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2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Trapecio"/>
          <p:cNvSpPr/>
          <p:nvPr/>
        </p:nvSpPr>
        <p:spPr>
          <a:xfrm>
            <a:off x="611560" y="4797152"/>
            <a:ext cx="8064896" cy="1240979"/>
          </a:xfrm>
          <a:prstGeom prst="trapezoid">
            <a:avLst>
              <a:gd name="adj" fmla="val 4605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Rectángulo redondeado"/>
          <p:cNvSpPr/>
          <p:nvPr/>
        </p:nvSpPr>
        <p:spPr>
          <a:xfrm>
            <a:off x="611560" y="1268760"/>
            <a:ext cx="8208912" cy="3384376"/>
          </a:xfrm>
          <a:prstGeom prst="roundRect">
            <a:avLst>
              <a:gd name="adj" fmla="val 402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494589" y="116632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 smtClean="0"/>
              <a:t>La </a:t>
            </a:r>
            <a:r>
              <a:rPr lang="es-CO" sz="2200" dirty="0"/>
              <a:t>celebración del </a:t>
            </a:r>
            <a:r>
              <a:rPr lang="es-CO" sz="2200" dirty="0" smtClean="0"/>
              <a:t>1° </a:t>
            </a:r>
            <a:r>
              <a:rPr lang="es-CO" sz="2200" dirty="0"/>
              <a:t>de </a:t>
            </a:r>
            <a:r>
              <a:rPr lang="es-CO" sz="2200" dirty="0" smtClean="0"/>
              <a:t>Mayo </a:t>
            </a:r>
          </a:p>
          <a:p>
            <a:pPr algn="ctr"/>
            <a:r>
              <a:rPr lang="es-CO" sz="2200" dirty="0" smtClean="0"/>
              <a:t>a </a:t>
            </a:r>
            <a:r>
              <a:rPr lang="es-CO" sz="2200" dirty="0"/>
              <a:t>través de una huelga de un día y manifestaciones </a:t>
            </a:r>
            <a:endParaRPr lang="es-CO" sz="2200" dirty="0" smtClean="0"/>
          </a:p>
          <a:p>
            <a:pPr algn="ctr"/>
            <a:r>
              <a:rPr lang="es-CO" sz="2200" b="1" dirty="0" smtClean="0">
                <a:solidFill>
                  <a:srgbClr val="C00000"/>
                </a:solidFill>
              </a:rPr>
              <a:t>fue </a:t>
            </a:r>
            <a:r>
              <a:rPr lang="es-CO" sz="2200" b="1" dirty="0">
                <a:solidFill>
                  <a:srgbClr val="C00000"/>
                </a:solidFill>
              </a:rPr>
              <a:t>reemplazada por reuniones en locales </a:t>
            </a:r>
            <a:r>
              <a:rPr lang="es-CO" sz="2200" b="1" dirty="0" smtClean="0">
                <a:solidFill>
                  <a:srgbClr val="C00000"/>
                </a:solidFill>
              </a:rPr>
              <a:t>cerrados</a:t>
            </a:r>
            <a:r>
              <a:rPr lang="es-CO" sz="2200" dirty="0"/>
              <a:t> 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39552" y="4725144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el </a:t>
            </a:r>
            <a:r>
              <a:rPr lang="es-CO" sz="2000" b="1" dirty="0">
                <a:solidFill>
                  <a:srgbClr val="C00000"/>
                </a:solidFill>
              </a:rPr>
              <a:t>proceso de degeneración oportunista </a:t>
            </a:r>
            <a:endParaRPr lang="es-CO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000" b="1" dirty="0" smtClean="0"/>
              <a:t>de </a:t>
            </a:r>
            <a:r>
              <a:rPr lang="es-CO" sz="2000" b="1" dirty="0"/>
              <a:t>los líderes socialdemócrata en el movimiento </a:t>
            </a:r>
            <a:r>
              <a:rPr lang="es-CO" sz="2000" b="1" dirty="0" smtClean="0"/>
              <a:t>sindical</a:t>
            </a:r>
          </a:p>
          <a:p>
            <a:pPr algn="ctr"/>
            <a:r>
              <a:rPr lang="es-CO" sz="2000" b="1" dirty="0" smtClean="0"/>
              <a:t> </a:t>
            </a:r>
            <a:r>
              <a:rPr lang="es-CO" sz="2000" b="1" dirty="0"/>
              <a:t>a</a:t>
            </a:r>
            <a:r>
              <a:rPr lang="es-CO" sz="2000" b="1" dirty="0">
                <a:solidFill>
                  <a:srgbClr val="C00000"/>
                </a:solidFill>
              </a:rPr>
              <a:t>fectó la </a:t>
            </a:r>
            <a:r>
              <a:rPr lang="es-CO" sz="2000" b="1" dirty="0" smtClean="0">
                <a:solidFill>
                  <a:srgbClr val="C00000"/>
                </a:solidFill>
              </a:rPr>
              <a:t>discusión sobre </a:t>
            </a: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LA APLICACIÓN  DE LA HUELGA POLÍTICA  DE MASAS</a:t>
            </a:r>
            <a:r>
              <a:rPr lang="es-CO" sz="2400" b="1" dirty="0" smtClean="0"/>
              <a:t> </a:t>
            </a:r>
            <a:endParaRPr lang="es-CO" sz="2400" b="1" dirty="0"/>
          </a:p>
        </p:txBody>
      </p:sp>
      <p:sp>
        <p:nvSpPr>
          <p:cNvPr id="4" name="3 Rectángulo"/>
          <p:cNvSpPr/>
          <p:nvPr/>
        </p:nvSpPr>
        <p:spPr>
          <a:xfrm>
            <a:off x="1331640" y="1340768"/>
            <a:ext cx="64087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dirty="0"/>
              <a:t>los </a:t>
            </a:r>
            <a:r>
              <a:rPr lang="es-CO" sz="2200" dirty="0" smtClean="0"/>
              <a:t>líderes del llamado sindicalismo </a:t>
            </a:r>
            <a:r>
              <a:rPr lang="es-CO" sz="2200" dirty="0"/>
              <a:t>"</a:t>
            </a:r>
            <a:r>
              <a:rPr lang="es-CO" sz="2200" dirty="0" smtClean="0"/>
              <a:t>libre" </a:t>
            </a:r>
          </a:p>
          <a:p>
            <a:pPr algn="ctr"/>
            <a:r>
              <a:rPr lang="es-CO" sz="2200" dirty="0" smtClean="0">
                <a:solidFill>
                  <a:srgbClr val="C00000"/>
                </a:solidFill>
              </a:rPr>
              <a:t>están </a:t>
            </a:r>
            <a:r>
              <a:rPr lang="es-CO" sz="2200" dirty="0">
                <a:solidFill>
                  <a:srgbClr val="C00000"/>
                </a:solidFill>
              </a:rPr>
              <a:t>perdiendo cada vez más </a:t>
            </a:r>
            <a:endParaRPr lang="es-CO" sz="2200" dirty="0" smtClean="0">
              <a:solidFill>
                <a:srgbClr val="C00000"/>
              </a:solidFill>
            </a:endParaRP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LA PERSPECTIVA REVOLUCIONARIA GENERAL</a:t>
            </a:r>
          </a:p>
          <a:p>
            <a:pPr algn="ctr"/>
            <a:r>
              <a:rPr lang="es-CO" sz="2400" b="1" dirty="0" smtClean="0"/>
              <a:t>debido</a:t>
            </a:r>
          </a:p>
          <a:p>
            <a:pPr algn="ctr"/>
            <a:r>
              <a:rPr lang="es-CO" sz="2400" b="1" dirty="0"/>
              <a:t>a</a:t>
            </a:r>
            <a:endParaRPr lang="es-CO" sz="2400" b="1" dirty="0" smtClean="0"/>
          </a:p>
          <a:p>
            <a:pPr algn="ctr"/>
            <a:endParaRPr lang="es-CO" sz="2400" b="1" dirty="0"/>
          </a:p>
        </p:txBody>
      </p:sp>
      <p:sp>
        <p:nvSpPr>
          <p:cNvPr id="5" name="4 Rectángulo"/>
          <p:cNvSpPr/>
          <p:nvPr/>
        </p:nvSpPr>
        <p:spPr>
          <a:xfrm>
            <a:off x="899592" y="3356992"/>
            <a:ext cx="2016224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/>
              <a:t>al enorme </a:t>
            </a:r>
            <a:r>
              <a:rPr lang="es-CO" sz="2000" b="1" dirty="0" smtClean="0"/>
              <a:t>crecimiento </a:t>
            </a:r>
          </a:p>
          <a:p>
            <a:pPr algn="ctr"/>
            <a:r>
              <a:rPr lang="es-CO" sz="2000" b="1" dirty="0" smtClean="0"/>
              <a:t>de </a:t>
            </a:r>
            <a:r>
              <a:rPr lang="es-CO" sz="2000" b="1" dirty="0"/>
              <a:t>los </a:t>
            </a:r>
            <a:r>
              <a:rPr lang="es-CO" sz="2000" b="1" dirty="0" smtClean="0"/>
              <a:t>sindicatos</a:t>
            </a:r>
            <a:endParaRPr lang="es-CO" sz="2000" b="1" dirty="0"/>
          </a:p>
        </p:txBody>
      </p:sp>
      <p:sp>
        <p:nvSpPr>
          <p:cNvPr id="6" name="5 Rectángulo"/>
          <p:cNvSpPr/>
          <p:nvPr/>
        </p:nvSpPr>
        <p:spPr>
          <a:xfrm>
            <a:off x="3347864" y="3356992"/>
            <a:ext cx="252028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la </a:t>
            </a:r>
            <a:r>
              <a:rPr lang="es-CO" sz="2000" b="1" dirty="0"/>
              <a:t>serie de éxitos </a:t>
            </a:r>
            <a:r>
              <a:rPr lang="es-CO" sz="2000" b="1" dirty="0" smtClean="0"/>
              <a:t>en</a:t>
            </a:r>
          </a:p>
          <a:p>
            <a:pPr algn="ctr"/>
            <a:r>
              <a:rPr lang="es-CO" sz="2000" b="1" dirty="0" smtClean="0"/>
              <a:t>el </a:t>
            </a:r>
            <a:r>
              <a:rPr lang="es-CO" sz="2000" b="1" dirty="0"/>
              <a:t>campo de la lucha </a:t>
            </a:r>
            <a:r>
              <a:rPr lang="es-CO" sz="2000" b="1" dirty="0" smtClean="0"/>
              <a:t>económica 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6372200" y="3349441"/>
            <a:ext cx="216024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las </a:t>
            </a:r>
            <a:r>
              <a:rPr lang="es-CO" sz="2000" b="1" dirty="0"/>
              <a:t>actividades culturales y </a:t>
            </a:r>
            <a:r>
              <a:rPr lang="es-CO" sz="2000" b="1" dirty="0" smtClean="0"/>
              <a:t>educativas</a:t>
            </a:r>
            <a:endParaRPr lang="es-CO" sz="2000" b="1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1907704" y="3212406"/>
            <a:ext cx="5544616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>
            <a:endCxn id="5" idx="0"/>
          </p:cNvCxnSpPr>
          <p:nvPr/>
        </p:nvCxnSpPr>
        <p:spPr>
          <a:xfrm>
            <a:off x="1907704" y="3212406"/>
            <a:ext cx="0" cy="14458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572000" y="3212976"/>
            <a:ext cx="0" cy="14458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7452320" y="3212976"/>
            <a:ext cx="0" cy="14458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467544" y="6093296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i="1" dirty="0" smtClean="0"/>
              <a:t>En </a:t>
            </a:r>
            <a:r>
              <a:rPr lang="es-CO" sz="1600" b="1" i="1" dirty="0"/>
              <a:t>el Congreso de Sindicatos de Colonia en 1905, </a:t>
            </a:r>
            <a:endParaRPr lang="es-CO" sz="1600" b="1" i="1" dirty="0" smtClean="0"/>
          </a:p>
          <a:p>
            <a:pPr algn="ctr"/>
            <a:r>
              <a:rPr lang="es-CO" sz="1600" b="1" i="1" dirty="0" smtClean="0"/>
              <a:t>se </a:t>
            </a:r>
            <a:r>
              <a:rPr lang="es-CO" sz="1600" b="1" i="1" dirty="0"/>
              <a:t>opusieron decididamente a la huelga política de masas.</a:t>
            </a:r>
          </a:p>
        </p:txBody>
      </p:sp>
    </p:spTree>
    <p:extLst>
      <p:ext uri="{BB962C8B-B14F-4D97-AF65-F5344CB8AC3E}">
        <p14:creationId xmlns:p14="http://schemas.microsoft.com/office/powerpoint/2010/main" val="267837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Terminador"/>
          <p:cNvSpPr/>
          <p:nvPr/>
        </p:nvSpPr>
        <p:spPr>
          <a:xfrm>
            <a:off x="2699792" y="3789040"/>
            <a:ext cx="3744416" cy="707887"/>
          </a:xfrm>
          <a:prstGeom prst="flowChartTermina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600"/>
          </a:p>
        </p:txBody>
      </p:sp>
      <p:sp>
        <p:nvSpPr>
          <p:cNvPr id="8" name="7 Documento"/>
          <p:cNvSpPr/>
          <p:nvPr/>
        </p:nvSpPr>
        <p:spPr>
          <a:xfrm>
            <a:off x="683568" y="2852936"/>
            <a:ext cx="2808312" cy="1008112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Documento"/>
          <p:cNvSpPr/>
          <p:nvPr/>
        </p:nvSpPr>
        <p:spPr>
          <a:xfrm flipH="1">
            <a:off x="5624500" y="2852936"/>
            <a:ext cx="2763924" cy="1008112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539552" y="116632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La decisión del Congreso de Colonia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se </a:t>
            </a:r>
            <a:r>
              <a:rPr lang="es-CO" sz="2000" b="1" dirty="0"/>
              <a:t>tomó en oposición a la decisión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del </a:t>
            </a:r>
            <a:r>
              <a:rPr lang="es-CO" sz="2000" b="1" dirty="0"/>
              <a:t>Partido </a:t>
            </a:r>
            <a:r>
              <a:rPr lang="es-CO" sz="2000" b="1" dirty="0" smtClean="0"/>
              <a:t>Social-Demócrata</a:t>
            </a:r>
          </a:p>
          <a:p>
            <a:pPr algn="ctr"/>
            <a:r>
              <a:rPr lang="es-CO" sz="2000" b="1" dirty="0" smtClean="0"/>
              <a:t>el cual</a:t>
            </a:r>
          </a:p>
          <a:p>
            <a:pPr algn="ctr"/>
            <a:r>
              <a:rPr lang="es-CO" sz="2000" i="1" dirty="0" smtClean="0"/>
              <a:t>-bajo </a:t>
            </a:r>
            <a:r>
              <a:rPr lang="es-CO" sz="2000" i="1" dirty="0"/>
              <a:t>la influencia de la revolución rusa de </a:t>
            </a:r>
            <a:r>
              <a:rPr lang="es-CO" sz="2000" i="1" dirty="0" smtClean="0"/>
              <a:t>1905-</a:t>
            </a:r>
          </a:p>
          <a:p>
            <a:pPr algn="ctr"/>
            <a:r>
              <a:rPr lang="es-CO" sz="2000" b="1" dirty="0" smtClean="0">
                <a:solidFill>
                  <a:srgbClr val="C00000"/>
                </a:solidFill>
              </a:rPr>
              <a:t>aprobó </a:t>
            </a:r>
            <a:r>
              <a:rPr lang="es-CO" sz="2000" b="1" dirty="0">
                <a:solidFill>
                  <a:srgbClr val="C00000"/>
                </a:solidFill>
              </a:rPr>
              <a:t>la </a:t>
            </a:r>
            <a:r>
              <a:rPr lang="es-CO" sz="2000" b="1" dirty="0" smtClean="0">
                <a:solidFill>
                  <a:srgbClr val="C00000"/>
                </a:solidFill>
              </a:rPr>
              <a:t>idea</a:t>
            </a: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DE UN GOLPE POLÍTICO DE MASAS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67544" y="458112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 smtClean="0"/>
              <a:t>En </a:t>
            </a:r>
            <a:r>
              <a:rPr lang="es-CO" dirty="0"/>
              <a:t>el Congreso del Partido de </a:t>
            </a:r>
            <a:r>
              <a:rPr lang="es-CO" dirty="0" err="1"/>
              <a:t>Mannheim</a:t>
            </a:r>
            <a:r>
              <a:rPr lang="es-CO" dirty="0"/>
              <a:t> en 1906, </a:t>
            </a:r>
            <a:endParaRPr lang="es-CO" dirty="0" smtClean="0"/>
          </a:p>
          <a:p>
            <a:pPr algn="ctr"/>
            <a:r>
              <a:rPr lang="es-CO" dirty="0" err="1" smtClean="0"/>
              <a:t>Bebel</a:t>
            </a:r>
            <a:r>
              <a:rPr lang="es-CO" dirty="0" smtClean="0"/>
              <a:t> </a:t>
            </a:r>
            <a:r>
              <a:rPr lang="es-CO" dirty="0"/>
              <a:t>declaró </a:t>
            </a:r>
            <a:r>
              <a:rPr lang="es-CO" dirty="0" smtClean="0"/>
              <a:t>que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683568" y="2865130"/>
            <a:ext cx="280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como </a:t>
            </a:r>
            <a:r>
              <a:rPr lang="es-CO" sz="2000" b="1" dirty="0"/>
              <a:t>un instrumento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de </a:t>
            </a:r>
            <a:r>
              <a:rPr lang="es-CO" sz="2000" b="1" dirty="0"/>
              <a:t>lucha </a:t>
            </a:r>
            <a:r>
              <a:rPr lang="es-CO" sz="2000" b="1" dirty="0" smtClean="0"/>
              <a:t>defensiva </a:t>
            </a:r>
            <a:endParaRPr lang="es-CO" sz="2000" b="1" dirty="0"/>
          </a:p>
        </p:txBody>
      </p:sp>
      <p:sp>
        <p:nvSpPr>
          <p:cNvPr id="5" name="4 Rectángulo"/>
          <p:cNvSpPr/>
          <p:nvPr/>
        </p:nvSpPr>
        <p:spPr>
          <a:xfrm>
            <a:off x="6084168" y="2524834"/>
            <a:ext cx="19442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i="1" dirty="0" smtClean="0"/>
              <a:t>sino además</a:t>
            </a:r>
            <a:endParaRPr lang="es-CO" sz="2000" i="1" dirty="0"/>
          </a:p>
        </p:txBody>
      </p:sp>
      <p:sp>
        <p:nvSpPr>
          <p:cNvPr id="6" name="5 Rectángulo"/>
          <p:cNvSpPr/>
          <p:nvPr/>
        </p:nvSpPr>
        <p:spPr>
          <a:xfrm>
            <a:off x="1015988" y="2492896"/>
            <a:ext cx="20438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i="1" dirty="0" smtClean="0"/>
              <a:t>no sólo</a:t>
            </a:r>
            <a:endParaRPr lang="es-CO" sz="2000" i="1" dirty="0"/>
          </a:p>
        </p:txBody>
      </p:sp>
      <p:sp>
        <p:nvSpPr>
          <p:cNvPr id="7" name="6 Rectángulo"/>
          <p:cNvSpPr/>
          <p:nvPr/>
        </p:nvSpPr>
        <p:spPr>
          <a:xfrm>
            <a:off x="5652120" y="2852936"/>
            <a:ext cx="2736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como </a:t>
            </a:r>
            <a:r>
              <a:rPr lang="es-CO" sz="2000" b="1" dirty="0"/>
              <a:t>un arma directa de tácticas </a:t>
            </a:r>
            <a:r>
              <a:rPr lang="es-CO" sz="2000" b="1" dirty="0" smtClean="0"/>
              <a:t>ofensivas</a:t>
            </a:r>
            <a:r>
              <a:rPr lang="es-CO" sz="2000" b="1" dirty="0"/>
              <a:t> 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708176" y="3789041"/>
            <a:ext cx="3808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rgbClr val="00B050"/>
                </a:solidFill>
              </a:rPr>
              <a:t>El </a:t>
            </a:r>
            <a:r>
              <a:rPr lang="es-CO" sz="2000" b="1" dirty="0">
                <a:solidFill>
                  <a:srgbClr val="00B050"/>
                </a:solidFill>
              </a:rPr>
              <a:t>partido </a:t>
            </a:r>
            <a:r>
              <a:rPr lang="es-CO" sz="2000" b="1" dirty="0" smtClean="0">
                <a:solidFill>
                  <a:srgbClr val="00B050"/>
                </a:solidFill>
              </a:rPr>
              <a:t>Social-Demócrata</a:t>
            </a:r>
          </a:p>
          <a:p>
            <a:pPr algn="ctr"/>
            <a:r>
              <a:rPr lang="es-CO" sz="2000" b="1" dirty="0" smtClean="0">
                <a:solidFill>
                  <a:srgbClr val="00B050"/>
                </a:solidFill>
              </a:rPr>
              <a:t>capituló </a:t>
            </a:r>
            <a:r>
              <a:rPr lang="es-CO" sz="2000" b="1" dirty="0">
                <a:solidFill>
                  <a:srgbClr val="00B050"/>
                </a:solidFill>
              </a:rPr>
              <a:t>ante los </a:t>
            </a:r>
            <a:r>
              <a:rPr lang="es-CO" sz="2000" b="1" dirty="0" smtClean="0">
                <a:solidFill>
                  <a:srgbClr val="00B050"/>
                </a:solidFill>
              </a:rPr>
              <a:t>sindicatos</a:t>
            </a:r>
            <a:r>
              <a:rPr lang="es-CO" sz="2000" b="1" dirty="0">
                <a:solidFill>
                  <a:srgbClr val="00B050"/>
                </a:solidFill>
              </a:rPr>
              <a:t> 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83568" y="5304107"/>
            <a:ext cx="3240360" cy="64633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b="1" dirty="0" smtClean="0"/>
              <a:t>aún </a:t>
            </a:r>
            <a:r>
              <a:rPr lang="es-CO" b="1" dirty="0"/>
              <a:t>no </a:t>
            </a:r>
            <a:r>
              <a:rPr lang="es-CO" b="1" dirty="0" smtClean="0"/>
              <a:t>era el momento </a:t>
            </a:r>
          </a:p>
          <a:p>
            <a:pPr algn="ctr"/>
            <a:r>
              <a:rPr lang="es-CO" b="1" dirty="0" smtClean="0"/>
              <a:t>de </a:t>
            </a:r>
            <a:r>
              <a:rPr lang="es-CO" b="1" dirty="0"/>
              <a:t>una huelga política de </a:t>
            </a:r>
            <a:r>
              <a:rPr lang="es-CO" b="1" dirty="0" smtClean="0"/>
              <a:t>masas</a:t>
            </a:r>
            <a:endParaRPr lang="es-CO" b="1" dirty="0"/>
          </a:p>
        </p:txBody>
      </p:sp>
      <p:sp>
        <p:nvSpPr>
          <p:cNvPr id="13" name="12 Rectángulo"/>
          <p:cNvSpPr/>
          <p:nvPr/>
        </p:nvSpPr>
        <p:spPr>
          <a:xfrm>
            <a:off x="1619672" y="6095037"/>
            <a:ext cx="5828456" cy="64633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b="1" dirty="0" smtClean="0"/>
              <a:t>no </a:t>
            </a:r>
            <a:r>
              <a:rPr lang="es-CO" b="1" dirty="0"/>
              <a:t>se puede transferir mecánicamente </a:t>
            </a:r>
            <a:endParaRPr lang="es-CO" b="1" dirty="0" smtClean="0"/>
          </a:p>
          <a:p>
            <a:pPr algn="ctr"/>
            <a:r>
              <a:rPr lang="es-CO" b="1" dirty="0" smtClean="0"/>
              <a:t>la </a:t>
            </a:r>
            <a:r>
              <a:rPr lang="es-CO" b="1" dirty="0"/>
              <a:t>experiencia de la revolución rusa al suelo de </a:t>
            </a:r>
            <a:r>
              <a:rPr lang="es-CO" b="1" dirty="0" smtClean="0"/>
              <a:t>Alemania</a:t>
            </a:r>
            <a:r>
              <a:rPr lang="es-CO" b="1" dirty="0"/>
              <a:t> 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00464" y="5327914"/>
            <a:ext cx="3303984" cy="64633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b="1" dirty="0" smtClean="0"/>
              <a:t>ni la hora de </a:t>
            </a:r>
            <a:r>
              <a:rPr lang="es-CO" b="1" dirty="0"/>
              <a:t>lograr el sufragio universal en </a:t>
            </a:r>
            <a:r>
              <a:rPr lang="es-CO" b="1" dirty="0" smtClean="0"/>
              <a:t>Prusia </a:t>
            </a:r>
            <a:endParaRPr lang="es-CO" b="1" dirty="0"/>
          </a:p>
        </p:txBody>
      </p:sp>
      <p:sp>
        <p:nvSpPr>
          <p:cNvPr id="15" name="14 Flecha doblada"/>
          <p:cNvSpPr/>
          <p:nvPr/>
        </p:nvSpPr>
        <p:spPr>
          <a:xfrm rot="10800000">
            <a:off x="3599892" y="2865130"/>
            <a:ext cx="864096" cy="504056"/>
          </a:xfrm>
          <a:prstGeom prst="ben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6" name="15 Flecha doblada"/>
          <p:cNvSpPr/>
          <p:nvPr/>
        </p:nvSpPr>
        <p:spPr>
          <a:xfrm rot="10800000" flipH="1">
            <a:off x="4616388" y="2852934"/>
            <a:ext cx="936104" cy="504057"/>
          </a:xfrm>
          <a:prstGeom prst="ben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2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dondear rectángulo de esquina del mismo lado"/>
          <p:cNvSpPr/>
          <p:nvPr/>
        </p:nvSpPr>
        <p:spPr>
          <a:xfrm>
            <a:off x="539552" y="4941168"/>
            <a:ext cx="8280920" cy="1654443"/>
          </a:xfrm>
          <a:prstGeom prst="round2Same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Elipse"/>
          <p:cNvSpPr/>
          <p:nvPr/>
        </p:nvSpPr>
        <p:spPr>
          <a:xfrm>
            <a:off x="2752564" y="3789040"/>
            <a:ext cx="3619636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539552" y="188640"/>
            <a:ext cx="799288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/>
              <a:t>Bajo </a:t>
            </a:r>
            <a:r>
              <a:rPr lang="es-CO" sz="2400" dirty="0"/>
              <a:t>la presión de los </a:t>
            </a:r>
            <a:r>
              <a:rPr lang="es-CO" sz="2400" dirty="0" smtClean="0"/>
              <a:t>revisionistas</a:t>
            </a:r>
          </a:p>
          <a:p>
            <a:pPr algn="ctr"/>
            <a:r>
              <a:rPr lang="es-CO" sz="2400" dirty="0" err="1" smtClean="0"/>
              <a:t>Bebel</a:t>
            </a:r>
            <a:endParaRPr lang="es-CO" sz="2400" dirty="0" smtClean="0"/>
          </a:p>
          <a:p>
            <a:pPr algn="ctr"/>
            <a:r>
              <a:rPr lang="es-CO" sz="2000" i="1" dirty="0" smtClean="0"/>
              <a:t>-que </a:t>
            </a:r>
            <a:r>
              <a:rPr lang="es-CO" sz="2000" i="1" dirty="0"/>
              <a:t>en los años 90 </a:t>
            </a:r>
            <a:endParaRPr lang="es-CO" sz="2000" i="1" dirty="0" smtClean="0"/>
          </a:p>
          <a:p>
            <a:pPr algn="ctr"/>
            <a:r>
              <a:rPr lang="es-CO" sz="2000" i="1" dirty="0" smtClean="0"/>
              <a:t>compartió </a:t>
            </a:r>
            <a:r>
              <a:rPr lang="es-CO" sz="2000" i="1" dirty="0"/>
              <a:t> los principios de "neutralidad" de los </a:t>
            </a:r>
            <a:r>
              <a:rPr lang="es-CO" sz="2000" i="1" dirty="0" smtClean="0"/>
              <a:t>sindicatos-</a:t>
            </a: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habló </a:t>
            </a:r>
            <a:r>
              <a:rPr lang="es-CO" sz="2400" b="1" dirty="0">
                <a:solidFill>
                  <a:srgbClr val="C00000"/>
                </a:solidFill>
              </a:rPr>
              <a:t>a favor </a:t>
            </a:r>
            <a:endParaRPr lang="es-CO" sz="24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del </a:t>
            </a:r>
            <a:r>
              <a:rPr lang="es-CO" sz="2400" b="1" dirty="0">
                <a:solidFill>
                  <a:srgbClr val="C00000"/>
                </a:solidFill>
              </a:rPr>
              <a:t>principio de "igualdad de </a:t>
            </a:r>
            <a:r>
              <a:rPr lang="es-CO" sz="2400" b="1" dirty="0" smtClean="0">
                <a:solidFill>
                  <a:srgbClr val="C00000"/>
                </a:solidFill>
              </a:rPr>
              <a:t>derechos«</a:t>
            </a:r>
          </a:p>
          <a:p>
            <a:pPr algn="ctr"/>
            <a:r>
              <a:rPr lang="es-CO" sz="2400" b="1" dirty="0" smtClean="0">
                <a:solidFill>
                  <a:srgbClr val="C00000"/>
                </a:solidFill>
              </a:rPr>
              <a:t>del </a:t>
            </a:r>
            <a:r>
              <a:rPr lang="es-CO" sz="2400" b="1" dirty="0">
                <a:solidFill>
                  <a:srgbClr val="C00000"/>
                </a:solidFill>
              </a:rPr>
              <a:t>partido y los </a:t>
            </a:r>
            <a:r>
              <a:rPr lang="es-CO" sz="2400" b="1" dirty="0" smtClean="0">
                <a:solidFill>
                  <a:srgbClr val="C00000"/>
                </a:solidFill>
              </a:rPr>
              <a:t>sindicatos</a:t>
            </a:r>
            <a:r>
              <a:rPr lang="es-CO" sz="2800" b="1" dirty="0">
                <a:solidFill>
                  <a:srgbClr val="C00000"/>
                </a:solidFill>
              </a:rPr>
              <a:t> 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95636" y="3070701"/>
            <a:ext cx="306034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dirty="0" smtClean="0"/>
              <a:t>La </a:t>
            </a:r>
            <a:r>
              <a:rPr lang="es-CO" dirty="0"/>
              <a:t>resolución del Partido </a:t>
            </a:r>
            <a:endParaRPr lang="es-CO" dirty="0" smtClean="0"/>
          </a:p>
          <a:p>
            <a:pPr algn="ctr"/>
            <a:r>
              <a:rPr lang="es-CO" dirty="0" smtClean="0"/>
              <a:t>de </a:t>
            </a:r>
            <a:r>
              <a:rPr lang="es-CO" dirty="0" err="1" smtClean="0"/>
              <a:t>Mannheim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611560" y="5025950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/>
              <a:t> Después de la muerte de </a:t>
            </a:r>
            <a:r>
              <a:rPr lang="es-CO" b="1" dirty="0" err="1" smtClean="0"/>
              <a:t>Bebel</a:t>
            </a:r>
            <a:endParaRPr lang="es-CO" b="1" dirty="0" smtClean="0"/>
          </a:p>
          <a:p>
            <a:pPr algn="ctr"/>
            <a:r>
              <a:rPr lang="es-CO" b="1" dirty="0" smtClean="0">
                <a:solidFill>
                  <a:srgbClr val="C00000"/>
                </a:solidFill>
              </a:rPr>
              <a:t>la </a:t>
            </a:r>
            <a:r>
              <a:rPr lang="es-CO" b="1" dirty="0">
                <a:solidFill>
                  <a:srgbClr val="C00000"/>
                </a:solidFill>
              </a:rPr>
              <a:t>cuestión de un ataque político de masas </a:t>
            </a:r>
            <a:endParaRPr lang="es-CO" b="1" dirty="0" smtClean="0">
              <a:solidFill>
                <a:srgbClr val="C00000"/>
              </a:solidFill>
            </a:endParaRPr>
          </a:p>
          <a:p>
            <a:pPr algn="ctr"/>
            <a:r>
              <a:rPr lang="es-CO" b="1" dirty="0" smtClean="0">
                <a:solidFill>
                  <a:srgbClr val="C00000"/>
                </a:solidFill>
              </a:rPr>
              <a:t>fue eliminada </a:t>
            </a:r>
            <a:r>
              <a:rPr lang="es-CO" b="1" dirty="0">
                <a:solidFill>
                  <a:srgbClr val="C00000"/>
                </a:solidFill>
              </a:rPr>
              <a:t>por el liderazgo </a:t>
            </a:r>
            <a:r>
              <a:rPr lang="es-CO" b="1" dirty="0" smtClean="0">
                <a:solidFill>
                  <a:srgbClr val="C00000"/>
                </a:solidFill>
              </a:rPr>
              <a:t>socialdemócrata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76056" y="3070701"/>
            <a:ext cx="328474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dirty="0" smtClean="0"/>
              <a:t>la </a:t>
            </a:r>
            <a:r>
              <a:rPr lang="es-CO" dirty="0"/>
              <a:t>formulación de </a:t>
            </a:r>
            <a:r>
              <a:rPr lang="es-CO" dirty="0" err="1"/>
              <a:t>Bebel</a:t>
            </a:r>
            <a:r>
              <a:rPr lang="es-CO" dirty="0"/>
              <a:t> </a:t>
            </a:r>
            <a:endParaRPr lang="es-CO" dirty="0" smtClean="0"/>
          </a:p>
          <a:p>
            <a:pPr algn="ctr"/>
            <a:r>
              <a:rPr lang="es-CO" dirty="0" smtClean="0"/>
              <a:t>sobre </a:t>
            </a:r>
            <a:r>
              <a:rPr lang="es-CO" dirty="0"/>
              <a:t>la "igualdad de derechos</a:t>
            </a:r>
            <a:r>
              <a:rPr lang="es-CO" dirty="0" smtClean="0"/>
              <a:t>"</a:t>
            </a:r>
            <a:endParaRPr lang="es-CO" dirty="0"/>
          </a:p>
        </p:txBody>
      </p:sp>
      <p:sp>
        <p:nvSpPr>
          <p:cNvPr id="6" name="5 Rectángulo"/>
          <p:cNvSpPr/>
          <p:nvPr/>
        </p:nvSpPr>
        <p:spPr>
          <a:xfrm>
            <a:off x="2680556" y="3861048"/>
            <a:ext cx="38356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Desataron aún </a:t>
            </a:r>
            <a:r>
              <a:rPr lang="es-CO" sz="2000" b="1" dirty="0">
                <a:solidFill>
                  <a:schemeClr val="bg1"/>
                </a:solidFill>
              </a:rPr>
              <a:t>más </a:t>
            </a:r>
            <a:endParaRPr lang="es-CO" sz="2000" b="1" dirty="0" smtClean="0">
              <a:solidFill>
                <a:schemeClr val="bg1"/>
              </a:solidFill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las manos </a:t>
            </a:r>
            <a:r>
              <a:rPr lang="es-CO" sz="2000" b="1" dirty="0">
                <a:solidFill>
                  <a:schemeClr val="bg1"/>
                </a:solidFill>
              </a:rPr>
              <a:t>de los </a:t>
            </a:r>
            <a:r>
              <a:rPr lang="es-CO" sz="2000" b="1" dirty="0" smtClean="0">
                <a:solidFill>
                  <a:schemeClr val="bg1"/>
                </a:solidFill>
              </a:rPr>
              <a:t>oportunistas</a:t>
            </a:r>
            <a:r>
              <a:rPr lang="es-CO" sz="2000" b="1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39552" y="594928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/>
              <a:t> El partido se encontró en manos de los oportunistas liderados por </a:t>
            </a:r>
            <a:r>
              <a:rPr lang="es-CO" dirty="0" err="1"/>
              <a:t>Scheidemann</a:t>
            </a:r>
            <a:r>
              <a:rPr lang="es-CO" dirty="0"/>
              <a:t>, quien encontró un firme apoyo en la burocracia.</a:t>
            </a:r>
          </a:p>
        </p:txBody>
      </p:sp>
      <p:cxnSp>
        <p:nvCxnSpPr>
          <p:cNvPr id="12" name="11 Conector recto de flecha"/>
          <p:cNvCxnSpPr>
            <a:stCxn id="5" idx="2"/>
          </p:cNvCxnSpPr>
          <p:nvPr/>
        </p:nvCxnSpPr>
        <p:spPr>
          <a:xfrm flipH="1">
            <a:off x="6228184" y="3717032"/>
            <a:ext cx="490246" cy="3600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2483768" y="3789040"/>
            <a:ext cx="504056" cy="28803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696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1182</Words>
  <Application>Microsoft Office PowerPoint</Application>
  <PresentationFormat>Presentación en pantalla (4:3)</PresentationFormat>
  <Paragraphs>271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PAPEL DE LOS SINDICATOS EX</dc:title>
  <dc:creator>user</dc:creator>
  <cp:lastModifiedBy>user</cp:lastModifiedBy>
  <cp:revision>368</cp:revision>
  <dcterms:created xsi:type="dcterms:W3CDTF">2018-03-27T15:43:45Z</dcterms:created>
  <dcterms:modified xsi:type="dcterms:W3CDTF">2018-07-20T19:05:01Z</dcterms:modified>
</cp:coreProperties>
</file>