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27" r:id="rId2"/>
    <p:sldId id="363" r:id="rId3"/>
    <p:sldId id="428" r:id="rId4"/>
    <p:sldId id="364" r:id="rId5"/>
    <p:sldId id="365" r:id="rId6"/>
    <p:sldId id="366" r:id="rId7"/>
    <p:sldId id="367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6BF75074-DEF7-4AB3-8883-99621FEF22AC}">
          <p14:sldIdLst>
            <p14:sldId id="427"/>
            <p14:sldId id="363"/>
            <p14:sldId id="428"/>
            <p14:sldId id="364"/>
            <p14:sldId id="365"/>
            <p14:sldId id="366"/>
            <p14:sldId id="3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FE3"/>
    <a:srgbClr val="F3F0F6"/>
    <a:srgbClr val="FEE7BE"/>
    <a:srgbClr val="FFD44B"/>
    <a:srgbClr val="FFE79B"/>
    <a:srgbClr val="FEF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69" autoAdjust="0"/>
    <p:restoredTop sz="90409" autoAdjust="0"/>
  </p:normalViewPr>
  <p:slideViewPr>
    <p:cSldViewPr>
      <p:cViewPr>
        <p:scale>
          <a:sx n="66" d="100"/>
          <a:sy n="66" d="100"/>
        </p:scale>
        <p:origin x="-810" y="-72"/>
      </p:cViewPr>
      <p:guideLst>
        <p:guide orient="horz" pos="22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E1A1A-E519-4B7F-85C2-DE8BE254DBAC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2480B-9C35-4D64-84A9-862864548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6624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312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644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973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319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887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930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254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52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454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604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53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204DB-7FA0-4D6A-A9E3-858DC4C7A3A3}" type="datetimeFigureOut">
              <a:rPr lang="es-CO" smtClean="0"/>
              <a:t>20/07/2018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012E8-1A9C-4B99-872D-E3DE8B3C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700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2492896"/>
            <a:ext cx="7704856" cy="138499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</a:rPr>
              <a:t>TIPO CORPORATIVO 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</a:rPr>
              <a:t>(FASCISTA)</a:t>
            </a:r>
          </a:p>
          <a:p>
            <a:pPr algn="ctr"/>
            <a:r>
              <a:rPr lang="es-CO" sz="2800" b="1" dirty="0" smtClean="0">
                <a:solidFill>
                  <a:schemeClr val="bg1"/>
                </a:solidFill>
              </a:rPr>
              <a:t>DEL MOVIMIEMTO SINDICAL</a:t>
            </a:r>
            <a:endParaRPr lang="es-CO" sz="28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3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 redondeado"/>
          <p:cNvSpPr/>
          <p:nvPr/>
        </p:nvSpPr>
        <p:spPr>
          <a:xfrm>
            <a:off x="683568" y="3383126"/>
            <a:ext cx="7776864" cy="2206114"/>
          </a:xfrm>
          <a:prstGeom prst="roundRect">
            <a:avLst>
              <a:gd name="adj" fmla="val 219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Elipse"/>
          <p:cNvSpPr/>
          <p:nvPr/>
        </p:nvSpPr>
        <p:spPr>
          <a:xfrm>
            <a:off x="1187624" y="4679270"/>
            <a:ext cx="3096344" cy="76595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Elipse"/>
          <p:cNvSpPr/>
          <p:nvPr/>
        </p:nvSpPr>
        <p:spPr>
          <a:xfrm>
            <a:off x="5076056" y="4607262"/>
            <a:ext cx="3024336" cy="76595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395536" y="188640"/>
            <a:ext cx="8280920" cy="24622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O" sz="2200" b="1" dirty="0" smtClean="0"/>
              <a:t>Los </a:t>
            </a:r>
            <a:r>
              <a:rPr lang="es-CO" sz="2200" b="1" dirty="0"/>
              <a:t>sindicatos de dirección corporativa </a:t>
            </a:r>
            <a:endParaRPr lang="es-CO" sz="2200" b="1" dirty="0" smtClean="0"/>
          </a:p>
          <a:p>
            <a:pPr algn="ctr"/>
            <a:r>
              <a:rPr lang="es-CO" sz="2200" dirty="0" smtClean="0"/>
              <a:t>comenzaron </a:t>
            </a:r>
            <a:r>
              <a:rPr lang="es-CO" sz="2200" dirty="0"/>
              <a:t>a surgir </a:t>
            </a:r>
            <a:endParaRPr lang="es-CO" sz="2200" dirty="0" smtClean="0"/>
          </a:p>
          <a:p>
            <a:pPr algn="ctr"/>
            <a:r>
              <a:rPr lang="es-CO" sz="2200" b="1" dirty="0" smtClean="0"/>
              <a:t>en </a:t>
            </a:r>
            <a:r>
              <a:rPr lang="es-CO" sz="2200" b="1" dirty="0"/>
              <a:t>Italia ya en 1921 y en </a:t>
            </a:r>
            <a:r>
              <a:rPr lang="es-CO" sz="2200" b="1" dirty="0" smtClean="0"/>
              <a:t>1922</a:t>
            </a:r>
          </a:p>
          <a:p>
            <a:pPr algn="ctr"/>
            <a:r>
              <a:rPr lang="es-CO" sz="2200" b="1" dirty="0" smtClean="0">
                <a:solidFill>
                  <a:schemeClr val="accent4">
                    <a:lumMod val="75000"/>
                  </a:schemeClr>
                </a:solidFill>
              </a:rPr>
              <a:t>SE UNIERON </a:t>
            </a:r>
          </a:p>
          <a:p>
            <a:pPr algn="ctr"/>
            <a:r>
              <a:rPr lang="es-CO" sz="2200" b="1" dirty="0" smtClean="0">
                <a:solidFill>
                  <a:schemeClr val="accent6">
                    <a:lumMod val="50000"/>
                  </a:schemeClr>
                </a:solidFill>
              </a:rPr>
              <a:t>EN LA CONFEDERACIÓN NACIONAL DE CORPORACIONES SINDICALES </a:t>
            </a:r>
          </a:p>
          <a:p>
            <a:pPr algn="ctr"/>
            <a:r>
              <a:rPr lang="es-CO" sz="2200" i="1" dirty="0" smtClean="0"/>
              <a:t>sobre </a:t>
            </a:r>
            <a:r>
              <a:rPr lang="es-CO" sz="2200" i="1" dirty="0"/>
              <a:t>la renovación de los principios </a:t>
            </a:r>
            <a:endParaRPr lang="es-CO" sz="2200" i="1" dirty="0" smtClean="0"/>
          </a:p>
          <a:p>
            <a:pPr algn="ctr"/>
            <a:r>
              <a:rPr lang="es-CO" sz="2200" b="1" i="1" u="sng" dirty="0" smtClean="0">
                <a:solidFill>
                  <a:schemeClr val="accent4">
                    <a:lumMod val="75000"/>
                  </a:schemeClr>
                </a:solidFill>
              </a:rPr>
              <a:t>proclamados </a:t>
            </a:r>
            <a:r>
              <a:rPr lang="es-CO" sz="2200" b="1" i="1" u="sng" dirty="0">
                <a:solidFill>
                  <a:schemeClr val="accent4">
                    <a:lumMod val="75000"/>
                  </a:schemeClr>
                </a:solidFill>
              </a:rPr>
              <a:t>por el congreso en </a:t>
            </a:r>
            <a:r>
              <a:rPr lang="es-CO" sz="2200" b="1" i="1" u="sng" dirty="0" smtClean="0">
                <a:solidFill>
                  <a:schemeClr val="accent4">
                    <a:lumMod val="75000"/>
                  </a:schemeClr>
                </a:solidFill>
              </a:rPr>
              <a:t>Bolonia</a:t>
            </a:r>
            <a:endParaRPr lang="es-CO" sz="2200" b="1" i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3383126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Las </a:t>
            </a:r>
            <a:r>
              <a:rPr lang="es-CO" sz="2000" b="1" dirty="0"/>
              <a:t>corporaciones sindicales italianas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proceden </a:t>
            </a:r>
            <a:r>
              <a:rPr lang="es-CO" sz="2000" b="1" dirty="0"/>
              <a:t>del reconocimiento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de </a:t>
            </a:r>
            <a:r>
              <a:rPr lang="es-CO" sz="2000" b="1" dirty="0"/>
              <a:t>los principios de la propiedad </a:t>
            </a:r>
            <a:r>
              <a:rPr lang="es-CO" sz="2000" b="1" dirty="0" smtClean="0"/>
              <a:t>privada</a:t>
            </a:r>
          </a:p>
          <a:p>
            <a:pPr algn="ctr"/>
            <a:r>
              <a:rPr lang="es-CO" sz="2000" b="1" dirty="0" smtClean="0"/>
              <a:t> </a:t>
            </a:r>
            <a:r>
              <a:rPr lang="es-CO" sz="2000" b="1" dirty="0"/>
              <a:t>de </a:t>
            </a:r>
            <a:endParaRPr lang="es-CO" sz="2000" b="1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1691680" y="4823286"/>
            <a:ext cx="23762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HERRAMIENTAS</a:t>
            </a:r>
            <a:endParaRPr lang="es-CO" sz="2000" b="1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076056" y="4783216"/>
            <a:ext cx="30963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MEDIOS DE PRODUCCIÓN </a:t>
            </a:r>
            <a:endParaRPr lang="es-CO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5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 redondeado"/>
          <p:cNvSpPr/>
          <p:nvPr/>
        </p:nvSpPr>
        <p:spPr>
          <a:xfrm>
            <a:off x="395536" y="620688"/>
            <a:ext cx="8424936" cy="5544616"/>
          </a:xfrm>
          <a:prstGeom prst="roundRect">
            <a:avLst>
              <a:gd name="adj" fmla="val 672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Terminador"/>
          <p:cNvSpPr/>
          <p:nvPr/>
        </p:nvSpPr>
        <p:spPr>
          <a:xfrm>
            <a:off x="755576" y="3757102"/>
            <a:ext cx="2232248" cy="59348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Terminador"/>
          <p:cNvSpPr/>
          <p:nvPr/>
        </p:nvSpPr>
        <p:spPr>
          <a:xfrm>
            <a:off x="3275856" y="3757102"/>
            <a:ext cx="2376264" cy="59348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Terminador"/>
          <p:cNvSpPr/>
          <p:nvPr/>
        </p:nvSpPr>
        <p:spPr>
          <a:xfrm>
            <a:off x="6228184" y="3757102"/>
            <a:ext cx="2232248" cy="59348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755576" y="948790"/>
            <a:ext cx="763284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b="1" dirty="0"/>
              <a:t> Las organizaciones sindicales </a:t>
            </a:r>
            <a:r>
              <a:rPr lang="es-CO" sz="2200" b="1" dirty="0" smtClean="0"/>
              <a:t>corporativas</a:t>
            </a:r>
          </a:p>
          <a:p>
            <a:pPr algn="ctr"/>
            <a:r>
              <a:rPr lang="es-CO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GUIADAS </a:t>
            </a:r>
          </a:p>
          <a:p>
            <a:pPr algn="ctr"/>
            <a:r>
              <a:rPr lang="es-CO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SUS ACTIVIDADES </a:t>
            </a:r>
          </a:p>
          <a:p>
            <a:pPr algn="ctr"/>
            <a:r>
              <a:rPr lang="es-CO" sz="2200" b="1" dirty="0" smtClean="0"/>
              <a:t>por intereses </a:t>
            </a:r>
            <a:r>
              <a:rPr lang="es-CO" sz="2200" b="1" dirty="0"/>
              <a:t>"nacionales" </a:t>
            </a:r>
            <a:endParaRPr lang="es-CO" sz="2200" b="1" dirty="0" smtClean="0"/>
          </a:p>
          <a:p>
            <a:pPr algn="ctr"/>
            <a:r>
              <a:rPr lang="es-CO" sz="2200" b="1" dirty="0" smtClean="0"/>
              <a:t>y </a:t>
            </a:r>
            <a:r>
              <a:rPr lang="es-CO" sz="2200" b="1" dirty="0"/>
              <a:t>reconocen la </a:t>
            </a:r>
            <a:r>
              <a:rPr lang="es-CO" sz="2200" b="1" dirty="0" smtClean="0"/>
              <a:t>necesidad</a:t>
            </a:r>
          </a:p>
          <a:p>
            <a:pPr algn="ctr"/>
            <a:r>
              <a:rPr lang="es-CO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UNA ESTRECHA COOPERACIÓN </a:t>
            </a:r>
          </a:p>
          <a:p>
            <a:pPr algn="ctr"/>
            <a:r>
              <a:rPr lang="es-CO" sz="2200" b="1" dirty="0" smtClean="0"/>
              <a:t>entre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4798313"/>
            <a:ext cx="76328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b="1" dirty="0" smtClean="0">
                <a:solidFill>
                  <a:srgbClr val="7030A0"/>
                </a:solidFill>
              </a:rPr>
              <a:t>bajo </a:t>
            </a:r>
            <a:r>
              <a:rPr lang="es-CO" sz="2200" b="1" dirty="0">
                <a:solidFill>
                  <a:srgbClr val="7030A0"/>
                </a:solidFill>
              </a:rPr>
              <a:t>el liderazgo del poder estatal "</a:t>
            </a:r>
            <a:r>
              <a:rPr lang="es-CO" sz="2200" b="1" dirty="0" err="1" smtClean="0">
                <a:solidFill>
                  <a:srgbClr val="7030A0"/>
                </a:solidFill>
              </a:rPr>
              <a:t>supraclasista</a:t>
            </a:r>
            <a:r>
              <a:rPr lang="es-CO" sz="2200" b="1" dirty="0" smtClean="0">
                <a:solidFill>
                  <a:srgbClr val="7030A0"/>
                </a:solidFill>
              </a:rPr>
              <a:t>".</a:t>
            </a:r>
            <a:endParaRPr lang="es-CO" sz="2200" b="1" dirty="0">
              <a:solidFill>
                <a:srgbClr val="7030A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55576" y="3829110"/>
            <a:ext cx="18722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b="1" dirty="0" smtClean="0"/>
              <a:t>el capital</a:t>
            </a:r>
            <a:endParaRPr lang="es-CO" sz="2200" b="1" dirty="0"/>
          </a:p>
        </p:txBody>
      </p:sp>
      <p:sp>
        <p:nvSpPr>
          <p:cNvPr id="6" name="5 Rectángulo"/>
          <p:cNvSpPr/>
          <p:nvPr/>
        </p:nvSpPr>
        <p:spPr>
          <a:xfrm>
            <a:off x="3131840" y="3829110"/>
            <a:ext cx="27363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b="1" dirty="0" smtClean="0"/>
              <a:t>las </a:t>
            </a:r>
            <a:r>
              <a:rPr lang="es-CO" sz="2200" b="1" dirty="0"/>
              <a:t>fuerzas </a:t>
            </a:r>
            <a:r>
              <a:rPr lang="es-CO" sz="2200" b="1" dirty="0" smtClean="0"/>
              <a:t>técnicas</a:t>
            </a:r>
            <a:endParaRPr lang="es-CO" sz="2200" b="1" dirty="0"/>
          </a:p>
        </p:txBody>
      </p:sp>
      <p:sp>
        <p:nvSpPr>
          <p:cNvPr id="7" name="6 Rectángulo"/>
          <p:cNvSpPr/>
          <p:nvPr/>
        </p:nvSpPr>
        <p:spPr>
          <a:xfrm>
            <a:off x="6300192" y="3829110"/>
            <a:ext cx="18722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b="1" dirty="0" smtClean="0"/>
              <a:t>el trabajo</a:t>
            </a:r>
          </a:p>
          <a:p>
            <a:pPr algn="ctr"/>
            <a:r>
              <a:rPr lang="es-CO" sz="2200" b="1" dirty="0" smtClean="0"/>
              <a:t> </a:t>
            </a:r>
            <a:endParaRPr lang="es-CO" sz="2200" b="1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871700" y="359566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endCxn id="10" idx="0"/>
          </p:cNvCxnSpPr>
          <p:nvPr/>
        </p:nvCxnSpPr>
        <p:spPr>
          <a:xfrm>
            <a:off x="7344308" y="3595668"/>
            <a:ext cx="0" cy="161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572000" y="3613086"/>
            <a:ext cx="0" cy="161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907704" y="3613086"/>
            <a:ext cx="0" cy="161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7" idx="2"/>
            <a:endCxn id="3" idx="0"/>
          </p:cNvCxnSpPr>
          <p:nvPr/>
        </p:nvCxnSpPr>
        <p:spPr>
          <a:xfrm flipH="1">
            <a:off x="4572000" y="4598551"/>
            <a:ext cx="2664296" cy="199762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8" idx="2"/>
            <a:endCxn id="3" idx="0"/>
          </p:cNvCxnSpPr>
          <p:nvPr/>
        </p:nvCxnSpPr>
        <p:spPr>
          <a:xfrm>
            <a:off x="1871700" y="4350584"/>
            <a:ext cx="2700300" cy="44772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9" idx="2"/>
            <a:endCxn id="3" idx="0"/>
          </p:cNvCxnSpPr>
          <p:nvPr/>
        </p:nvCxnSpPr>
        <p:spPr>
          <a:xfrm>
            <a:off x="4463988" y="4350584"/>
            <a:ext cx="108012" cy="447729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8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 redondeado"/>
          <p:cNvSpPr/>
          <p:nvPr/>
        </p:nvSpPr>
        <p:spPr>
          <a:xfrm>
            <a:off x="691952" y="116632"/>
            <a:ext cx="7912496" cy="4576574"/>
          </a:xfrm>
          <a:prstGeom prst="roundRect">
            <a:avLst>
              <a:gd name="adj" fmla="val 5329"/>
            </a:avLst>
          </a:prstGeom>
          <a:solidFill>
            <a:srgbClr val="F3F0F6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Terminador"/>
          <p:cNvSpPr/>
          <p:nvPr/>
        </p:nvSpPr>
        <p:spPr>
          <a:xfrm>
            <a:off x="1691680" y="3729230"/>
            <a:ext cx="2736304" cy="64807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600"/>
          </a:p>
        </p:txBody>
      </p:sp>
      <p:sp>
        <p:nvSpPr>
          <p:cNvPr id="7" name="6 Terminador"/>
          <p:cNvSpPr/>
          <p:nvPr/>
        </p:nvSpPr>
        <p:spPr>
          <a:xfrm>
            <a:off x="1835696" y="2793127"/>
            <a:ext cx="2520280" cy="64807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600"/>
          </a:p>
        </p:txBody>
      </p:sp>
      <p:sp>
        <p:nvSpPr>
          <p:cNvPr id="8" name="7 Terminador"/>
          <p:cNvSpPr/>
          <p:nvPr/>
        </p:nvSpPr>
        <p:spPr>
          <a:xfrm>
            <a:off x="4932040" y="2793127"/>
            <a:ext cx="2520280" cy="64807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600"/>
          </a:p>
        </p:txBody>
      </p:sp>
      <p:sp>
        <p:nvSpPr>
          <p:cNvPr id="2" name="1 Rectángulo"/>
          <p:cNvSpPr/>
          <p:nvPr/>
        </p:nvSpPr>
        <p:spPr>
          <a:xfrm>
            <a:off x="539552" y="116632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7030A0"/>
                </a:solidFill>
              </a:rPr>
              <a:t>LA GESTIÓN CORPORATIVISTA </a:t>
            </a:r>
          </a:p>
          <a:p>
            <a:pPr algn="ctr"/>
            <a:r>
              <a:rPr lang="es-CO" sz="2000" dirty="0" smtClean="0"/>
              <a:t>consiste en</a:t>
            </a:r>
          </a:p>
          <a:p>
            <a:pPr algn="ctr"/>
            <a:r>
              <a:rPr lang="es-CO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NOMBRAR</a:t>
            </a:r>
          </a:p>
          <a:p>
            <a:pPr algn="ctr"/>
            <a:r>
              <a:rPr lang="es-CO" i="1" dirty="0" smtClean="0"/>
              <a:t>-formalmente-</a:t>
            </a:r>
          </a:p>
          <a:p>
            <a:pPr algn="ctr"/>
            <a:r>
              <a:rPr lang="es-CO" b="1" i="1" dirty="0"/>
              <a:t>en la industria, el comercio, la agricultura</a:t>
            </a:r>
            <a:endParaRPr lang="es-CO" dirty="0"/>
          </a:p>
          <a:p>
            <a:pPr algn="ctr"/>
            <a:r>
              <a:rPr lang="es-CO" sz="2000" dirty="0" smtClean="0"/>
              <a:t> </a:t>
            </a:r>
            <a:r>
              <a:rPr lang="es-CO" sz="2000" b="1" u="sng" dirty="0"/>
              <a:t>el mismo número de </a:t>
            </a:r>
            <a:r>
              <a:rPr lang="es-CO" sz="2000" b="1" u="sng" dirty="0" smtClean="0"/>
              <a:t>representantes</a:t>
            </a:r>
          </a:p>
          <a:p>
            <a:pPr algn="ctr"/>
            <a:r>
              <a:rPr lang="es-CO" sz="2000" dirty="0" smtClean="0"/>
              <a:t> de</a:t>
            </a:r>
          </a:p>
          <a:p>
            <a:pPr algn="ctr"/>
            <a:r>
              <a:rPr lang="es-CO" sz="2000" dirty="0" smtClean="0"/>
              <a:t> </a:t>
            </a:r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1907704" y="2793126"/>
            <a:ext cx="2304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organizaciones empresariales</a:t>
            </a:r>
            <a:endParaRPr lang="es-CO" sz="2000" b="1" dirty="0"/>
          </a:p>
        </p:txBody>
      </p:sp>
      <p:sp>
        <p:nvSpPr>
          <p:cNvPr id="4" name="3 Rectángulo"/>
          <p:cNvSpPr/>
          <p:nvPr/>
        </p:nvSpPr>
        <p:spPr>
          <a:xfrm>
            <a:off x="539552" y="4693206"/>
            <a:ext cx="8064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Las </a:t>
            </a:r>
            <a:r>
              <a:rPr lang="es-CO" sz="2000" b="1" dirty="0"/>
              <a:t>corporaciones de producción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JUEGAN UN PAPEL </a:t>
            </a:r>
          </a:p>
          <a:p>
            <a:pPr algn="ctr"/>
            <a:r>
              <a:rPr lang="es-CO" sz="2400" b="1" dirty="0" smtClean="0">
                <a:solidFill>
                  <a:schemeClr val="accent6">
                    <a:lumMod val="50000"/>
                  </a:schemeClr>
                </a:solidFill>
              </a:rPr>
              <a:t>ESENCIALMENTE CONSULTIVO</a:t>
            </a:r>
            <a:r>
              <a:rPr lang="es-CO" sz="2000" b="1" dirty="0" smtClean="0"/>
              <a:t> </a:t>
            </a:r>
            <a:endParaRPr lang="es-CO" sz="2000" b="1" dirty="0"/>
          </a:p>
        </p:txBody>
      </p:sp>
      <p:sp>
        <p:nvSpPr>
          <p:cNvPr id="6" name="5 Rectángulo"/>
          <p:cNvSpPr/>
          <p:nvPr/>
        </p:nvSpPr>
        <p:spPr>
          <a:xfrm>
            <a:off x="5076056" y="2793126"/>
            <a:ext cx="2304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corporaciones sindicales</a:t>
            </a:r>
            <a:endParaRPr lang="es-CO" sz="2000" b="1" dirty="0"/>
          </a:p>
        </p:txBody>
      </p:sp>
      <p:sp>
        <p:nvSpPr>
          <p:cNvPr id="9" name="8 Rectángulo"/>
          <p:cNvSpPr/>
          <p:nvPr/>
        </p:nvSpPr>
        <p:spPr>
          <a:xfrm>
            <a:off x="1763688" y="3730970"/>
            <a:ext cx="271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 smtClean="0"/>
              <a:t>Gremios de </a:t>
            </a:r>
            <a:r>
              <a:rPr lang="es-CO" b="1" dirty="0"/>
              <a:t>artesanos, ingenieros y </a:t>
            </a:r>
            <a:r>
              <a:rPr lang="es-CO" b="1" dirty="0" smtClean="0"/>
              <a:t>técnicos</a:t>
            </a:r>
            <a:endParaRPr lang="es-CO" b="1" dirty="0"/>
          </a:p>
        </p:txBody>
      </p:sp>
      <p:sp>
        <p:nvSpPr>
          <p:cNvPr id="12" name="11 Terminador"/>
          <p:cNvSpPr/>
          <p:nvPr/>
        </p:nvSpPr>
        <p:spPr>
          <a:xfrm>
            <a:off x="4950296" y="3697292"/>
            <a:ext cx="2736304" cy="64807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600"/>
          </a:p>
        </p:txBody>
      </p:sp>
      <p:sp>
        <p:nvSpPr>
          <p:cNvPr id="13" name="12 Rectángulo"/>
          <p:cNvSpPr/>
          <p:nvPr/>
        </p:nvSpPr>
        <p:spPr>
          <a:xfrm>
            <a:off x="5022304" y="3699032"/>
            <a:ext cx="271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 smtClean="0"/>
              <a:t>o autoridades del</a:t>
            </a:r>
          </a:p>
          <a:p>
            <a:pPr algn="ctr"/>
            <a:r>
              <a:rPr lang="es-CO" b="1" dirty="0" smtClean="0"/>
              <a:t>régimen fascista</a:t>
            </a:r>
            <a:endParaRPr lang="es-CO" b="1" dirty="0"/>
          </a:p>
        </p:txBody>
      </p:sp>
      <p:sp>
        <p:nvSpPr>
          <p:cNvPr id="14" name="13 Flecha doblada"/>
          <p:cNvSpPr/>
          <p:nvPr/>
        </p:nvSpPr>
        <p:spPr>
          <a:xfrm rot="10800000">
            <a:off x="4211960" y="2388950"/>
            <a:ext cx="324036" cy="948301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5" name="14 Flecha doblada"/>
          <p:cNvSpPr/>
          <p:nvPr/>
        </p:nvSpPr>
        <p:spPr>
          <a:xfrm rot="10800000" flipH="1">
            <a:off x="4652392" y="2388950"/>
            <a:ext cx="387660" cy="936106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6" name="15 Flecha doblada"/>
          <p:cNvSpPr/>
          <p:nvPr/>
        </p:nvSpPr>
        <p:spPr>
          <a:xfrm rot="10800000">
            <a:off x="4211960" y="3193236"/>
            <a:ext cx="324036" cy="948301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7" name="16 Flecha doblada"/>
          <p:cNvSpPr/>
          <p:nvPr/>
        </p:nvSpPr>
        <p:spPr>
          <a:xfrm rot="10800000" flipH="1">
            <a:off x="4652392" y="3193236"/>
            <a:ext cx="387660" cy="936106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691952" y="5661248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Se </a:t>
            </a:r>
            <a:r>
              <a:rPr lang="es-CO" sz="2000" b="1" dirty="0"/>
              <a:t>les otorga el derecho de expresar su </a:t>
            </a:r>
            <a:r>
              <a:rPr lang="es-CO" sz="2000" b="1" dirty="0">
                <a:solidFill>
                  <a:schemeClr val="accent6">
                    <a:lumMod val="50000"/>
                  </a:schemeClr>
                </a:solidFill>
              </a:rPr>
              <a:t>opinión </a:t>
            </a:r>
            <a:endParaRPr lang="es-CO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s-CO" sz="2000" b="1" dirty="0" smtClean="0"/>
              <a:t>sobre  </a:t>
            </a:r>
            <a:r>
              <a:rPr lang="es-CO" sz="2000" b="1" dirty="0"/>
              <a:t>cuestiones económicas relacionadas con esta industria </a:t>
            </a:r>
            <a:endParaRPr lang="es-CO" sz="2000" b="1" dirty="0" smtClean="0"/>
          </a:p>
          <a:p>
            <a:pPr algn="ctr"/>
            <a:r>
              <a:rPr lang="es-CO" sz="2000" b="1" dirty="0" smtClean="0"/>
              <a:t>y </a:t>
            </a:r>
            <a:r>
              <a:rPr lang="es-CO" sz="2000" b="1" dirty="0"/>
              <a:t>de </a:t>
            </a:r>
            <a:r>
              <a:rPr lang="es-CO" sz="2000" b="1" dirty="0">
                <a:solidFill>
                  <a:schemeClr val="accent6">
                    <a:lumMod val="50000"/>
                  </a:schemeClr>
                </a:solidFill>
              </a:rPr>
              <a:t>reconciliar a las partes en disputas </a:t>
            </a:r>
            <a:r>
              <a:rPr lang="es-CO" sz="2000" b="1" dirty="0" smtClean="0">
                <a:solidFill>
                  <a:schemeClr val="accent6">
                    <a:lumMod val="50000"/>
                  </a:schemeClr>
                </a:solidFill>
              </a:rPr>
              <a:t>laborales</a:t>
            </a:r>
            <a:endParaRPr lang="es-CO" sz="2000" b="1" dirty="0"/>
          </a:p>
        </p:txBody>
      </p:sp>
    </p:spTree>
    <p:extLst>
      <p:ext uri="{BB962C8B-B14F-4D97-AF65-F5344CB8AC3E}">
        <p14:creationId xmlns:p14="http://schemas.microsoft.com/office/powerpoint/2010/main" val="337890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Rectángulo"/>
          <p:cNvSpPr/>
          <p:nvPr/>
        </p:nvSpPr>
        <p:spPr>
          <a:xfrm>
            <a:off x="-35496" y="5157192"/>
            <a:ext cx="9144000" cy="172053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Rectángulo"/>
          <p:cNvSpPr/>
          <p:nvPr/>
        </p:nvSpPr>
        <p:spPr>
          <a:xfrm>
            <a:off x="0" y="742057"/>
            <a:ext cx="9144000" cy="4415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Flecha doblada"/>
          <p:cNvSpPr/>
          <p:nvPr/>
        </p:nvSpPr>
        <p:spPr>
          <a:xfrm rot="10800000" flipH="1">
            <a:off x="683569" y="1772816"/>
            <a:ext cx="1016496" cy="1977315"/>
          </a:xfrm>
          <a:prstGeom prst="bentArrow">
            <a:avLst>
              <a:gd name="adj1" fmla="val 11046"/>
              <a:gd name="adj2" fmla="val 15697"/>
              <a:gd name="adj3" fmla="val 14147"/>
              <a:gd name="adj4" fmla="val 4375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1" name="20 Flecha abajo"/>
          <p:cNvSpPr/>
          <p:nvPr/>
        </p:nvSpPr>
        <p:spPr>
          <a:xfrm>
            <a:off x="4067944" y="1770494"/>
            <a:ext cx="288032" cy="1442481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Flecha abajo"/>
          <p:cNvSpPr/>
          <p:nvPr/>
        </p:nvSpPr>
        <p:spPr>
          <a:xfrm>
            <a:off x="4788024" y="1772816"/>
            <a:ext cx="288032" cy="1442481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Flecha abajo"/>
          <p:cNvSpPr/>
          <p:nvPr/>
        </p:nvSpPr>
        <p:spPr>
          <a:xfrm>
            <a:off x="2699792" y="2891846"/>
            <a:ext cx="288032" cy="32345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Flecha doblada"/>
          <p:cNvSpPr/>
          <p:nvPr/>
        </p:nvSpPr>
        <p:spPr>
          <a:xfrm rot="10800000">
            <a:off x="7668344" y="1739717"/>
            <a:ext cx="936104" cy="1977315"/>
          </a:xfrm>
          <a:prstGeom prst="bentArrow">
            <a:avLst>
              <a:gd name="adj1" fmla="val 11046"/>
              <a:gd name="adj2" fmla="val 15697"/>
              <a:gd name="adj3" fmla="val 14147"/>
              <a:gd name="adj4" fmla="val 4375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7" name="16 Terminador"/>
          <p:cNvSpPr/>
          <p:nvPr/>
        </p:nvSpPr>
        <p:spPr>
          <a:xfrm>
            <a:off x="1763688" y="3284983"/>
            <a:ext cx="5904656" cy="792089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539552" y="-27384"/>
            <a:ext cx="81369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4">
                    <a:lumMod val="75000"/>
                  </a:schemeClr>
                </a:solidFill>
              </a:rPr>
              <a:t>ESTRUCTURA CORPORATIVISTA </a:t>
            </a:r>
          </a:p>
          <a:p>
            <a:pPr algn="ctr"/>
            <a:r>
              <a:rPr lang="es-CO" sz="2000" b="1" dirty="0" smtClean="0"/>
              <a:t>en la Italia fascista </a:t>
            </a:r>
            <a:endParaRPr lang="es-CO" sz="2000" b="1" dirty="0"/>
          </a:p>
        </p:txBody>
      </p:sp>
      <p:sp>
        <p:nvSpPr>
          <p:cNvPr id="4" name="3 Rectángulo"/>
          <p:cNvSpPr/>
          <p:nvPr/>
        </p:nvSpPr>
        <p:spPr>
          <a:xfrm>
            <a:off x="251520" y="908720"/>
            <a:ext cx="2232248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Confederación </a:t>
            </a:r>
            <a:r>
              <a:rPr lang="es-CO" sz="1600" b="1" dirty="0"/>
              <a:t>de Sindicatos de la </a:t>
            </a:r>
            <a:r>
              <a:rPr lang="es-CO" sz="1600" b="1" dirty="0" smtClean="0"/>
              <a:t>Industria </a:t>
            </a:r>
            <a:endParaRPr lang="es-CO" sz="1600" b="1" dirty="0"/>
          </a:p>
        </p:txBody>
      </p:sp>
      <p:sp>
        <p:nvSpPr>
          <p:cNvPr id="5" name="4 Rectángulo"/>
          <p:cNvSpPr/>
          <p:nvPr/>
        </p:nvSpPr>
        <p:spPr>
          <a:xfrm>
            <a:off x="323528" y="5385990"/>
            <a:ext cx="871296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u="sng" dirty="0" smtClean="0">
                <a:solidFill>
                  <a:schemeClr val="bg1"/>
                </a:solidFill>
              </a:rPr>
              <a:t>CADA CONFEDERACIÓN INCLUYE UNA SERIE DE FEDERACIONES NACIONALES </a:t>
            </a:r>
          </a:p>
          <a:p>
            <a:pPr algn="ctr"/>
            <a:r>
              <a:rPr lang="es-CO" b="1" dirty="0" smtClean="0">
                <a:solidFill>
                  <a:schemeClr val="bg1"/>
                </a:solidFill>
              </a:rPr>
              <a:t>que </a:t>
            </a:r>
            <a:r>
              <a:rPr lang="es-CO" b="1" dirty="0">
                <a:solidFill>
                  <a:schemeClr val="bg1"/>
                </a:solidFill>
              </a:rPr>
              <a:t>unen a los trabajadores y empleados de una determinada industria </a:t>
            </a:r>
            <a:endParaRPr lang="es-CO" b="1" dirty="0" smtClean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43808" y="908720"/>
            <a:ext cx="1584176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Confederación de </a:t>
            </a:r>
            <a:r>
              <a:rPr lang="es-CO" sz="1600" b="1" dirty="0"/>
              <a:t>Trabajadores Agrícolas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44008" y="908720"/>
            <a:ext cx="1584176" cy="8617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Confederación de </a:t>
            </a:r>
            <a:r>
              <a:rPr lang="es-CO" sz="1600" b="1" dirty="0"/>
              <a:t>Trabajadores del Comercio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804248" y="908720"/>
            <a:ext cx="180020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Confederación de </a:t>
            </a:r>
            <a:r>
              <a:rPr lang="es-CO" sz="1600" b="1" dirty="0"/>
              <a:t>Trabajadores </a:t>
            </a:r>
            <a:r>
              <a:rPr lang="es-CO" sz="1600" b="1" dirty="0" err="1" smtClean="0"/>
              <a:t>Inst</a:t>
            </a:r>
            <a:r>
              <a:rPr lang="es-CO" sz="1600" b="1" dirty="0" smtClean="0"/>
              <a:t> </a:t>
            </a:r>
            <a:r>
              <a:rPr lang="es-CO" sz="1600" b="1" dirty="0"/>
              <a:t>Crédito y Seguros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259632" y="2060848"/>
            <a:ext cx="2772308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Confederación </a:t>
            </a:r>
            <a:r>
              <a:rPr lang="es-CO" sz="1600" b="1" dirty="0"/>
              <a:t>de Sindicatos </a:t>
            </a:r>
            <a:endParaRPr lang="es-CO" sz="1600" b="1" dirty="0" smtClean="0"/>
          </a:p>
          <a:p>
            <a:pPr algn="ctr"/>
            <a:r>
              <a:rPr lang="es-CO" sz="1600" b="1" dirty="0" smtClean="0"/>
              <a:t>de </a:t>
            </a:r>
            <a:r>
              <a:rPr lang="es-CO" sz="1600" b="1" dirty="0"/>
              <a:t>Transporte </a:t>
            </a:r>
            <a:r>
              <a:rPr lang="es-CO" sz="1600" b="1" dirty="0" smtClean="0"/>
              <a:t>Terrestre y</a:t>
            </a:r>
          </a:p>
          <a:p>
            <a:pPr algn="ctr"/>
            <a:r>
              <a:rPr lang="es-CO" sz="1600" b="1" dirty="0" smtClean="0"/>
              <a:t> </a:t>
            </a:r>
            <a:r>
              <a:rPr lang="es-CO" sz="1600" b="1" dirty="0"/>
              <a:t>Aguas Continentales 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148064" y="2072365"/>
            <a:ext cx="2736304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Confederación </a:t>
            </a:r>
            <a:r>
              <a:rPr lang="es-CO" sz="1600" b="1" dirty="0"/>
              <a:t>de </a:t>
            </a:r>
            <a:r>
              <a:rPr lang="es-CO" sz="1600" b="1" dirty="0" smtClean="0"/>
              <a:t>Sindicatos</a:t>
            </a:r>
          </a:p>
          <a:p>
            <a:pPr algn="ctr"/>
            <a:r>
              <a:rPr lang="es-CO" sz="1600" b="1" dirty="0" smtClean="0"/>
              <a:t> de </a:t>
            </a:r>
            <a:r>
              <a:rPr lang="es-CO" sz="1600" b="1" dirty="0"/>
              <a:t>Transporte </a:t>
            </a:r>
            <a:r>
              <a:rPr lang="es-CO" sz="1600" b="1" dirty="0" smtClean="0"/>
              <a:t>Marítimo y aéreo </a:t>
            </a:r>
            <a:endParaRPr lang="es-CO" sz="1600" b="1" dirty="0"/>
          </a:p>
        </p:txBody>
      </p:sp>
      <p:sp>
        <p:nvSpPr>
          <p:cNvPr id="16" name="15 Rectángulo"/>
          <p:cNvSpPr/>
          <p:nvPr/>
        </p:nvSpPr>
        <p:spPr>
          <a:xfrm>
            <a:off x="1126186" y="3246075"/>
            <a:ext cx="70462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mismo número de confederaciones</a:t>
            </a:r>
          </a:p>
          <a:p>
            <a:pPr algn="ctr"/>
            <a:r>
              <a:rPr lang="es-CO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O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organizaciones empresariales </a:t>
            </a:r>
            <a:endParaRPr lang="es-CO" sz="24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987824" y="4182179"/>
            <a:ext cx="3168352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/>
              <a:t>Confederación </a:t>
            </a:r>
            <a:r>
              <a:rPr lang="es-CO" sz="1600" b="1" dirty="0"/>
              <a:t>de </a:t>
            </a:r>
            <a:r>
              <a:rPr lang="es-CO" sz="1600" b="1" dirty="0" smtClean="0"/>
              <a:t>Trabajadores </a:t>
            </a:r>
          </a:p>
          <a:p>
            <a:pPr algn="ctr"/>
            <a:r>
              <a:rPr lang="es-CO" sz="1600" b="1" dirty="0"/>
              <a:t>en las profesiones liberales </a:t>
            </a:r>
            <a:endParaRPr lang="es-CO" sz="1600" b="1" dirty="0" smtClean="0"/>
          </a:p>
          <a:p>
            <a:pPr algn="ctr"/>
            <a:r>
              <a:rPr lang="es-CO" sz="1600" b="1" dirty="0" smtClean="0"/>
              <a:t>y </a:t>
            </a:r>
            <a:r>
              <a:rPr lang="es-CO" sz="1600" b="1" dirty="0"/>
              <a:t>los trabajadores del arte</a:t>
            </a:r>
          </a:p>
        </p:txBody>
      </p:sp>
      <p:sp>
        <p:nvSpPr>
          <p:cNvPr id="25" name="24 Flecha abajo"/>
          <p:cNvSpPr/>
          <p:nvPr/>
        </p:nvSpPr>
        <p:spPr>
          <a:xfrm>
            <a:off x="6588224" y="2924944"/>
            <a:ext cx="288032" cy="32345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8" name="27 Rectángulo"/>
          <p:cNvSpPr/>
          <p:nvPr/>
        </p:nvSpPr>
        <p:spPr>
          <a:xfrm>
            <a:off x="8470304" y="6234116"/>
            <a:ext cx="63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</a:rPr>
              <a:t>etc.</a:t>
            </a:r>
            <a:r>
              <a:rPr lang="es-CO" sz="2000" b="1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179512" y="6126395"/>
            <a:ext cx="2583904" cy="58477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>
                <a:solidFill>
                  <a:schemeClr val="bg1"/>
                </a:solidFill>
              </a:rPr>
              <a:t>Federación de </a:t>
            </a:r>
            <a:r>
              <a:rPr lang="es-CO" sz="1600" b="1" dirty="0">
                <a:solidFill>
                  <a:schemeClr val="bg1"/>
                </a:solidFill>
              </a:rPr>
              <a:t>trabajadores metalúrgicos</a:t>
            </a:r>
            <a:r>
              <a:rPr lang="es-CO" sz="1600" b="1" dirty="0" smtClean="0">
                <a:solidFill>
                  <a:schemeClr val="bg1"/>
                </a:solidFill>
              </a:rPr>
              <a:t> 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3059832" y="6156593"/>
            <a:ext cx="2583904" cy="58477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>
                <a:solidFill>
                  <a:schemeClr val="bg1"/>
                </a:solidFill>
              </a:rPr>
              <a:t>Federación de </a:t>
            </a:r>
            <a:r>
              <a:rPr lang="es-CO" sz="1600" b="1" dirty="0">
                <a:solidFill>
                  <a:schemeClr val="bg1"/>
                </a:solidFill>
              </a:rPr>
              <a:t>trabajadores textiles</a:t>
            </a:r>
          </a:p>
        </p:txBody>
      </p:sp>
      <p:sp>
        <p:nvSpPr>
          <p:cNvPr id="31" name="30 Rectángulo"/>
          <p:cNvSpPr/>
          <p:nvPr/>
        </p:nvSpPr>
        <p:spPr>
          <a:xfrm>
            <a:off x="5796136" y="6165304"/>
            <a:ext cx="2583904" cy="58477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600" b="1" dirty="0" smtClean="0">
                <a:solidFill>
                  <a:schemeClr val="bg1"/>
                </a:solidFill>
              </a:rPr>
              <a:t>Federación de </a:t>
            </a:r>
            <a:r>
              <a:rPr lang="es-CO" sz="1600" b="1" dirty="0">
                <a:solidFill>
                  <a:schemeClr val="bg1"/>
                </a:solidFill>
              </a:rPr>
              <a:t>trabajadores constructores</a:t>
            </a:r>
          </a:p>
        </p:txBody>
      </p:sp>
    </p:spTree>
    <p:extLst>
      <p:ext uri="{BB962C8B-B14F-4D97-AF65-F5344CB8AC3E}">
        <p14:creationId xmlns:p14="http://schemas.microsoft.com/office/powerpoint/2010/main" val="386833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 redondeado"/>
          <p:cNvSpPr/>
          <p:nvPr/>
        </p:nvSpPr>
        <p:spPr>
          <a:xfrm>
            <a:off x="35496" y="260648"/>
            <a:ext cx="9036496" cy="4680520"/>
          </a:xfrm>
          <a:prstGeom prst="roundRect">
            <a:avLst>
              <a:gd name="adj" fmla="val 581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395536" y="260648"/>
            <a:ext cx="820891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200" b="1" dirty="0" smtClean="0">
                <a:solidFill>
                  <a:schemeClr val="accent4">
                    <a:lumMod val="75000"/>
                  </a:schemeClr>
                </a:solidFill>
              </a:rPr>
              <a:t> LOS SINDICATOS FASCISTAS </a:t>
            </a:r>
          </a:p>
          <a:p>
            <a:pPr algn="ctr"/>
            <a:r>
              <a:rPr lang="es-CO" sz="2200" b="1" dirty="0" smtClean="0">
                <a:solidFill>
                  <a:srgbClr val="C00000"/>
                </a:solidFill>
              </a:rPr>
              <a:t>están </a:t>
            </a:r>
            <a:r>
              <a:rPr lang="es-CO" sz="2200" b="1" dirty="0">
                <a:solidFill>
                  <a:srgbClr val="C00000"/>
                </a:solidFill>
              </a:rPr>
              <a:t>subordinados </a:t>
            </a:r>
            <a:endParaRPr lang="es-CO" sz="2200" b="1" dirty="0" smtClean="0">
              <a:solidFill>
                <a:srgbClr val="C00000"/>
              </a:solidFill>
            </a:endParaRPr>
          </a:p>
          <a:p>
            <a:pPr algn="ctr"/>
            <a:r>
              <a:rPr lang="es-CO" sz="2400" b="1" u="sng" dirty="0" smtClean="0">
                <a:solidFill>
                  <a:schemeClr val="accent4">
                    <a:lumMod val="75000"/>
                  </a:schemeClr>
                </a:solidFill>
              </a:rPr>
              <a:t>al </a:t>
            </a:r>
            <a:r>
              <a:rPr lang="es-CO" sz="2400" b="1" u="sng" dirty="0">
                <a:solidFill>
                  <a:schemeClr val="accent4">
                    <a:lumMod val="75000"/>
                  </a:schemeClr>
                </a:solidFill>
              </a:rPr>
              <a:t>Ministerio de </a:t>
            </a:r>
            <a:r>
              <a:rPr lang="es-CO" sz="2400" b="1" u="sng" dirty="0" smtClean="0">
                <a:solidFill>
                  <a:schemeClr val="accent4">
                    <a:lumMod val="75000"/>
                  </a:schemeClr>
                </a:solidFill>
              </a:rPr>
              <a:t>Corporaciones</a:t>
            </a:r>
            <a:r>
              <a:rPr lang="es-CO" sz="2200" b="1" dirty="0"/>
              <a:t> 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67544" y="4941168"/>
            <a:ext cx="8208912" cy="40011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accent4">
                    <a:lumMod val="75000"/>
                  </a:schemeClr>
                </a:solidFill>
              </a:rPr>
              <a:t>Están </a:t>
            </a:r>
            <a:r>
              <a:rPr lang="es-CO" sz="2000" b="1" dirty="0">
                <a:solidFill>
                  <a:schemeClr val="accent4">
                    <a:lumMod val="75000"/>
                  </a:schemeClr>
                </a:solidFill>
              </a:rPr>
              <a:t>prohibidos las huelgas y los cierres patronales (“</a:t>
            </a:r>
            <a:r>
              <a:rPr lang="es-CO" sz="2000" b="1" dirty="0" err="1">
                <a:solidFill>
                  <a:schemeClr val="accent4">
                    <a:lumMod val="75000"/>
                  </a:schemeClr>
                </a:solidFill>
              </a:rPr>
              <a:t>lockouts</a:t>
            </a:r>
            <a:r>
              <a:rPr lang="es-CO" sz="2000" b="1" dirty="0" smtClean="0">
                <a:solidFill>
                  <a:schemeClr val="accent4">
                    <a:lumMod val="75000"/>
                  </a:schemeClr>
                </a:solidFill>
              </a:rPr>
              <a:t>”)</a:t>
            </a:r>
            <a:r>
              <a:rPr lang="es-CO" sz="2000" b="1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s-CO" sz="20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979712" y="2289066"/>
            <a:ext cx="50405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dirty="0" smtClean="0"/>
              <a:t>desarrollo de</a:t>
            </a:r>
          </a:p>
          <a:p>
            <a:pPr algn="ctr"/>
            <a:r>
              <a:rPr lang="es-CO" sz="2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CO" sz="2400" b="1" dirty="0" smtClean="0">
                <a:solidFill>
                  <a:schemeClr val="accent4">
                    <a:lumMod val="75000"/>
                  </a:schemeClr>
                </a:solidFill>
              </a:rPr>
              <a:t>LA CARTA DE APROBACIÓN SINDICAL </a:t>
            </a:r>
            <a:endParaRPr lang="es-CO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131840" y="1556792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/>
              <a:t>el cual se encarga</a:t>
            </a:r>
          </a:p>
          <a:p>
            <a:pPr algn="ctr"/>
            <a:r>
              <a:rPr lang="es-CO" sz="2000" b="1" dirty="0" smtClean="0"/>
              <a:t>del</a:t>
            </a:r>
            <a:endParaRPr lang="es-CO" sz="2000" b="1" dirty="0"/>
          </a:p>
        </p:txBody>
      </p:sp>
      <p:sp>
        <p:nvSpPr>
          <p:cNvPr id="6" name="5 Rectángulo"/>
          <p:cNvSpPr/>
          <p:nvPr/>
        </p:nvSpPr>
        <p:spPr>
          <a:xfrm>
            <a:off x="467544" y="3068960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i="1" dirty="0" smtClean="0"/>
              <a:t>Esto es intervenir en:</a:t>
            </a:r>
          </a:p>
          <a:p>
            <a:pPr algn="ctr"/>
            <a:endParaRPr lang="es-CO" sz="2000" dirty="0"/>
          </a:p>
        </p:txBody>
      </p:sp>
      <p:sp>
        <p:nvSpPr>
          <p:cNvPr id="7" name="6 Rectángulo"/>
          <p:cNvSpPr/>
          <p:nvPr/>
        </p:nvSpPr>
        <p:spPr>
          <a:xfrm>
            <a:off x="179512" y="3794562"/>
            <a:ext cx="1728192" cy="707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las decisiones </a:t>
            </a:r>
          </a:p>
          <a:p>
            <a:pPr algn="ctr"/>
            <a:r>
              <a:rPr lang="es-CO" sz="2000" b="1" dirty="0" smtClean="0"/>
              <a:t>del sindicato </a:t>
            </a:r>
            <a:endParaRPr lang="es-CO" sz="2000" b="1" dirty="0"/>
          </a:p>
        </p:txBody>
      </p:sp>
      <p:sp>
        <p:nvSpPr>
          <p:cNvPr id="8" name="7 Rectángulo"/>
          <p:cNvSpPr/>
          <p:nvPr/>
        </p:nvSpPr>
        <p:spPr>
          <a:xfrm>
            <a:off x="2123728" y="3794562"/>
            <a:ext cx="1872208" cy="707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la </a:t>
            </a:r>
            <a:r>
              <a:rPr lang="es-CO" sz="2000" b="1" dirty="0"/>
              <a:t>designación del </a:t>
            </a:r>
            <a:r>
              <a:rPr lang="es-CO" sz="2000" b="1" dirty="0" smtClean="0"/>
              <a:t>personal</a:t>
            </a:r>
            <a:endParaRPr lang="es-CO" sz="2000" b="1" dirty="0"/>
          </a:p>
        </p:txBody>
      </p:sp>
      <p:sp>
        <p:nvSpPr>
          <p:cNvPr id="9" name="8 Rectángulo"/>
          <p:cNvSpPr/>
          <p:nvPr/>
        </p:nvSpPr>
        <p:spPr>
          <a:xfrm>
            <a:off x="4139952" y="3794562"/>
            <a:ext cx="2232248" cy="707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la </a:t>
            </a:r>
            <a:r>
              <a:rPr lang="es-CO" sz="2000" b="1" dirty="0"/>
              <a:t>resolución de los conflictos </a:t>
            </a:r>
            <a:r>
              <a:rPr lang="es-CO" sz="2000" b="1" dirty="0" smtClean="0"/>
              <a:t>laborales</a:t>
            </a:r>
            <a:endParaRPr lang="es-CO" sz="2000" b="1" dirty="0"/>
          </a:p>
        </p:txBody>
      </p:sp>
      <p:sp>
        <p:nvSpPr>
          <p:cNvPr id="10" name="9 Rectángulo"/>
          <p:cNvSpPr/>
          <p:nvPr/>
        </p:nvSpPr>
        <p:spPr>
          <a:xfrm>
            <a:off x="6516216" y="3794562"/>
            <a:ext cx="2448272" cy="7078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 smtClean="0"/>
              <a:t>aprobación </a:t>
            </a:r>
            <a:r>
              <a:rPr lang="es-CO" sz="2000" b="1" dirty="0"/>
              <a:t>de los convenios </a:t>
            </a:r>
            <a:r>
              <a:rPr lang="es-CO" sz="2000" b="1" dirty="0" smtClean="0"/>
              <a:t>colectivos </a:t>
            </a:r>
            <a:endParaRPr lang="es-CO" sz="2000" b="1" dirty="0"/>
          </a:p>
        </p:txBody>
      </p:sp>
      <p:cxnSp>
        <p:nvCxnSpPr>
          <p:cNvPr id="12" name="11 Conector recto de flecha"/>
          <p:cNvCxnSpPr>
            <a:endCxn id="7" idx="0"/>
          </p:cNvCxnSpPr>
          <p:nvPr/>
        </p:nvCxnSpPr>
        <p:spPr>
          <a:xfrm flipH="1">
            <a:off x="1043608" y="3422903"/>
            <a:ext cx="3528392" cy="371659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endCxn id="10" idx="0"/>
          </p:cNvCxnSpPr>
          <p:nvPr/>
        </p:nvCxnSpPr>
        <p:spPr>
          <a:xfrm>
            <a:off x="4499992" y="3422903"/>
            <a:ext cx="3240360" cy="371659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endCxn id="8" idx="0"/>
          </p:cNvCxnSpPr>
          <p:nvPr/>
        </p:nvCxnSpPr>
        <p:spPr>
          <a:xfrm flipH="1">
            <a:off x="3059832" y="3422903"/>
            <a:ext cx="1512168" cy="371659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endCxn id="9" idx="0"/>
          </p:cNvCxnSpPr>
          <p:nvPr/>
        </p:nvCxnSpPr>
        <p:spPr>
          <a:xfrm>
            <a:off x="4499992" y="3422903"/>
            <a:ext cx="756084" cy="371659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467544" y="5489937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u="sng" dirty="0" smtClean="0"/>
              <a:t>LA COOPERACIÓN ENTRE TRABAJO Y CAPITAL </a:t>
            </a:r>
            <a:r>
              <a:rPr lang="es-CO" sz="2000" b="1" dirty="0" smtClean="0"/>
              <a:t>a </a:t>
            </a:r>
            <a:r>
              <a:rPr lang="es-CO" sz="2000" b="1" dirty="0"/>
              <a:t>escala nacional se lleva a cabo a través del Consejo Corporativo </a:t>
            </a:r>
            <a:r>
              <a:rPr lang="es-CO" sz="2000" b="1" dirty="0" smtClean="0"/>
              <a:t>Central,</a:t>
            </a:r>
            <a:r>
              <a:rPr lang="es-CO" sz="2000" dirty="0"/>
              <a:t> </a:t>
            </a:r>
            <a:r>
              <a:rPr lang="es-CO" sz="2000" dirty="0" smtClean="0"/>
              <a:t>que incluye </a:t>
            </a:r>
            <a:r>
              <a:rPr lang="es-CO" sz="2000" dirty="0"/>
              <a:t>representantes de confederaciones sindicales centrales, así como representantes del partido fascista, el gobierno y </a:t>
            </a:r>
            <a:r>
              <a:rPr lang="es-CO" sz="2000" dirty="0" smtClean="0"/>
              <a:t>organizaciones empresariales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312634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908134"/>
            <a:ext cx="7776864" cy="4053277"/>
          </a:xfrm>
          <a:custGeom>
            <a:avLst/>
            <a:gdLst>
              <a:gd name="connsiteX0" fmla="*/ 0 w 7776864"/>
              <a:gd name="connsiteY0" fmla="*/ 0 h 3600986"/>
              <a:gd name="connsiteX1" fmla="*/ 7776864 w 7776864"/>
              <a:gd name="connsiteY1" fmla="*/ 0 h 3600986"/>
              <a:gd name="connsiteX2" fmla="*/ 7776864 w 7776864"/>
              <a:gd name="connsiteY2" fmla="*/ 3600986 h 3600986"/>
              <a:gd name="connsiteX3" fmla="*/ 0 w 7776864"/>
              <a:gd name="connsiteY3" fmla="*/ 3600986 h 3600986"/>
              <a:gd name="connsiteX4" fmla="*/ 0 w 7776864"/>
              <a:gd name="connsiteY4" fmla="*/ 0 h 3600986"/>
              <a:gd name="connsiteX0" fmla="*/ 0 w 7776864"/>
              <a:gd name="connsiteY0" fmla="*/ 0 h 3600986"/>
              <a:gd name="connsiteX1" fmla="*/ 7776864 w 7776864"/>
              <a:gd name="connsiteY1" fmla="*/ 0 h 3600986"/>
              <a:gd name="connsiteX2" fmla="*/ 7776864 w 7776864"/>
              <a:gd name="connsiteY2" fmla="*/ 3600986 h 3600986"/>
              <a:gd name="connsiteX3" fmla="*/ 1217803 w 7776864"/>
              <a:gd name="connsiteY3" fmla="*/ 3591295 h 3600986"/>
              <a:gd name="connsiteX4" fmla="*/ 0 w 7776864"/>
              <a:gd name="connsiteY4" fmla="*/ 3600986 h 3600986"/>
              <a:gd name="connsiteX5" fmla="*/ 0 w 7776864"/>
              <a:gd name="connsiteY5" fmla="*/ 0 h 3600986"/>
              <a:gd name="connsiteX0" fmla="*/ 0 w 7776864"/>
              <a:gd name="connsiteY0" fmla="*/ 0 h 3600986"/>
              <a:gd name="connsiteX1" fmla="*/ 7776864 w 7776864"/>
              <a:gd name="connsiteY1" fmla="*/ 0 h 3600986"/>
              <a:gd name="connsiteX2" fmla="*/ 7776864 w 7776864"/>
              <a:gd name="connsiteY2" fmla="*/ 3600986 h 3600986"/>
              <a:gd name="connsiteX3" fmla="*/ 3786832 w 7776864"/>
              <a:gd name="connsiteY3" fmla="*/ 3576780 h 3600986"/>
              <a:gd name="connsiteX4" fmla="*/ 1217803 w 7776864"/>
              <a:gd name="connsiteY4" fmla="*/ 3591295 h 3600986"/>
              <a:gd name="connsiteX5" fmla="*/ 0 w 7776864"/>
              <a:gd name="connsiteY5" fmla="*/ 3600986 h 3600986"/>
              <a:gd name="connsiteX6" fmla="*/ 0 w 7776864"/>
              <a:gd name="connsiteY6" fmla="*/ 0 h 3600986"/>
              <a:gd name="connsiteX0" fmla="*/ 0 w 7776864"/>
              <a:gd name="connsiteY0" fmla="*/ 0 h 3605809"/>
              <a:gd name="connsiteX1" fmla="*/ 7776864 w 7776864"/>
              <a:gd name="connsiteY1" fmla="*/ 0 h 3605809"/>
              <a:gd name="connsiteX2" fmla="*/ 7776864 w 7776864"/>
              <a:gd name="connsiteY2" fmla="*/ 3600986 h 3605809"/>
              <a:gd name="connsiteX3" fmla="*/ 6486489 w 7776864"/>
              <a:gd name="connsiteY3" fmla="*/ 3605809 h 3605809"/>
              <a:gd name="connsiteX4" fmla="*/ 3786832 w 7776864"/>
              <a:gd name="connsiteY4" fmla="*/ 3576780 h 3605809"/>
              <a:gd name="connsiteX5" fmla="*/ 1217803 w 7776864"/>
              <a:gd name="connsiteY5" fmla="*/ 3591295 h 3605809"/>
              <a:gd name="connsiteX6" fmla="*/ 0 w 7776864"/>
              <a:gd name="connsiteY6" fmla="*/ 3600986 h 3605809"/>
              <a:gd name="connsiteX7" fmla="*/ 0 w 7776864"/>
              <a:gd name="connsiteY7" fmla="*/ 0 h 3605809"/>
              <a:gd name="connsiteX0" fmla="*/ 0 w 7776864"/>
              <a:gd name="connsiteY0" fmla="*/ 0 h 3997863"/>
              <a:gd name="connsiteX1" fmla="*/ 7776864 w 7776864"/>
              <a:gd name="connsiteY1" fmla="*/ 0 h 3997863"/>
              <a:gd name="connsiteX2" fmla="*/ 7776864 w 7776864"/>
              <a:gd name="connsiteY2" fmla="*/ 3600986 h 3997863"/>
              <a:gd name="connsiteX3" fmla="*/ 6486489 w 7776864"/>
              <a:gd name="connsiteY3" fmla="*/ 3605809 h 3997863"/>
              <a:gd name="connsiteX4" fmla="*/ 6428432 w 7776864"/>
              <a:gd name="connsiteY4" fmla="*/ 3997695 h 3997863"/>
              <a:gd name="connsiteX5" fmla="*/ 3786832 w 7776864"/>
              <a:gd name="connsiteY5" fmla="*/ 3576780 h 3997863"/>
              <a:gd name="connsiteX6" fmla="*/ 1217803 w 7776864"/>
              <a:gd name="connsiteY6" fmla="*/ 3591295 h 3997863"/>
              <a:gd name="connsiteX7" fmla="*/ 0 w 7776864"/>
              <a:gd name="connsiteY7" fmla="*/ 3600986 h 3997863"/>
              <a:gd name="connsiteX8" fmla="*/ 0 w 7776864"/>
              <a:gd name="connsiteY8" fmla="*/ 0 h 3997863"/>
              <a:gd name="connsiteX0" fmla="*/ 0 w 7776864"/>
              <a:gd name="connsiteY0" fmla="*/ 0 h 4023881"/>
              <a:gd name="connsiteX1" fmla="*/ 7776864 w 7776864"/>
              <a:gd name="connsiteY1" fmla="*/ 0 h 4023881"/>
              <a:gd name="connsiteX2" fmla="*/ 7776864 w 7776864"/>
              <a:gd name="connsiteY2" fmla="*/ 3600986 h 4023881"/>
              <a:gd name="connsiteX3" fmla="*/ 6486489 w 7776864"/>
              <a:gd name="connsiteY3" fmla="*/ 3605809 h 4023881"/>
              <a:gd name="connsiteX4" fmla="*/ 6428432 w 7776864"/>
              <a:gd name="connsiteY4" fmla="*/ 3997695 h 4023881"/>
              <a:gd name="connsiteX5" fmla="*/ 3786832 w 7776864"/>
              <a:gd name="connsiteY5" fmla="*/ 3576780 h 4023881"/>
              <a:gd name="connsiteX6" fmla="*/ 1217803 w 7776864"/>
              <a:gd name="connsiteY6" fmla="*/ 3591295 h 4023881"/>
              <a:gd name="connsiteX7" fmla="*/ 0 w 7776864"/>
              <a:gd name="connsiteY7" fmla="*/ 3600986 h 4023881"/>
              <a:gd name="connsiteX8" fmla="*/ 0 w 7776864"/>
              <a:gd name="connsiteY8" fmla="*/ 0 h 4023881"/>
              <a:gd name="connsiteX0" fmla="*/ 0 w 7776864"/>
              <a:gd name="connsiteY0" fmla="*/ 0 h 4023881"/>
              <a:gd name="connsiteX1" fmla="*/ 7776864 w 7776864"/>
              <a:gd name="connsiteY1" fmla="*/ 0 h 4023881"/>
              <a:gd name="connsiteX2" fmla="*/ 7776864 w 7776864"/>
              <a:gd name="connsiteY2" fmla="*/ 3600986 h 4023881"/>
              <a:gd name="connsiteX3" fmla="*/ 6486489 w 7776864"/>
              <a:gd name="connsiteY3" fmla="*/ 3605809 h 4023881"/>
              <a:gd name="connsiteX4" fmla="*/ 6428432 w 7776864"/>
              <a:gd name="connsiteY4" fmla="*/ 3997695 h 4023881"/>
              <a:gd name="connsiteX5" fmla="*/ 3786832 w 7776864"/>
              <a:gd name="connsiteY5" fmla="*/ 3576780 h 4023881"/>
              <a:gd name="connsiteX6" fmla="*/ 1174261 w 7776864"/>
              <a:gd name="connsiteY6" fmla="*/ 3997695 h 4023881"/>
              <a:gd name="connsiteX7" fmla="*/ 0 w 7776864"/>
              <a:gd name="connsiteY7" fmla="*/ 3600986 h 4023881"/>
              <a:gd name="connsiteX8" fmla="*/ 0 w 7776864"/>
              <a:gd name="connsiteY8" fmla="*/ 0 h 4023881"/>
              <a:gd name="connsiteX0" fmla="*/ 0 w 7776864"/>
              <a:gd name="connsiteY0" fmla="*/ 0 h 4023881"/>
              <a:gd name="connsiteX1" fmla="*/ 7776864 w 7776864"/>
              <a:gd name="connsiteY1" fmla="*/ 0 h 4023881"/>
              <a:gd name="connsiteX2" fmla="*/ 7776864 w 7776864"/>
              <a:gd name="connsiteY2" fmla="*/ 3600986 h 4023881"/>
              <a:gd name="connsiteX3" fmla="*/ 6486489 w 7776864"/>
              <a:gd name="connsiteY3" fmla="*/ 3605809 h 4023881"/>
              <a:gd name="connsiteX4" fmla="*/ 6428432 w 7776864"/>
              <a:gd name="connsiteY4" fmla="*/ 3997695 h 4023881"/>
              <a:gd name="connsiteX5" fmla="*/ 3786832 w 7776864"/>
              <a:gd name="connsiteY5" fmla="*/ 3576780 h 4023881"/>
              <a:gd name="connsiteX6" fmla="*/ 1217804 w 7776864"/>
              <a:gd name="connsiteY6" fmla="*/ 3997695 h 4023881"/>
              <a:gd name="connsiteX7" fmla="*/ 0 w 7776864"/>
              <a:gd name="connsiteY7" fmla="*/ 3600986 h 4023881"/>
              <a:gd name="connsiteX8" fmla="*/ 0 w 7776864"/>
              <a:gd name="connsiteY8" fmla="*/ 0 h 4023881"/>
              <a:gd name="connsiteX0" fmla="*/ 0 w 7776864"/>
              <a:gd name="connsiteY0" fmla="*/ 0 h 4053277"/>
              <a:gd name="connsiteX1" fmla="*/ 7776864 w 7776864"/>
              <a:gd name="connsiteY1" fmla="*/ 0 h 4053277"/>
              <a:gd name="connsiteX2" fmla="*/ 7776864 w 7776864"/>
              <a:gd name="connsiteY2" fmla="*/ 3600986 h 4053277"/>
              <a:gd name="connsiteX3" fmla="*/ 6486489 w 7776864"/>
              <a:gd name="connsiteY3" fmla="*/ 3605809 h 4053277"/>
              <a:gd name="connsiteX4" fmla="*/ 6428432 w 7776864"/>
              <a:gd name="connsiteY4" fmla="*/ 3997695 h 4053277"/>
              <a:gd name="connsiteX5" fmla="*/ 3786832 w 7776864"/>
              <a:gd name="connsiteY5" fmla="*/ 3576780 h 4053277"/>
              <a:gd name="connsiteX6" fmla="*/ 1217804 w 7776864"/>
              <a:gd name="connsiteY6" fmla="*/ 3997695 h 4053277"/>
              <a:gd name="connsiteX7" fmla="*/ 0 w 7776864"/>
              <a:gd name="connsiteY7" fmla="*/ 3600986 h 4053277"/>
              <a:gd name="connsiteX8" fmla="*/ 0 w 7776864"/>
              <a:gd name="connsiteY8" fmla="*/ 0 h 4053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6864" h="4053277">
                <a:moveTo>
                  <a:pt x="0" y="0"/>
                </a:moveTo>
                <a:lnTo>
                  <a:pt x="7776864" y="0"/>
                </a:lnTo>
                <a:lnTo>
                  <a:pt x="7776864" y="3600986"/>
                </a:lnTo>
                <a:lnTo>
                  <a:pt x="6486489" y="3605809"/>
                </a:lnTo>
                <a:cubicBezTo>
                  <a:pt x="6261750" y="3671927"/>
                  <a:pt x="7308965" y="4138000"/>
                  <a:pt x="6428432" y="3997695"/>
                </a:cubicBezTo>
                <a:lnTo>
                  <a:pt x="3786832" y="3576780"/>
                </a:lnTo>
                <a:cubicBezTo>
                  <a:pt x="2918394" y="3576780"/>
                  <a:pt x="1848943" y="3993661"/>
                  <a:pt x="1217804" y="3997695"/>
                </a:cubicBezTo>
                <a:cubicBezTo>
                  <a:pt x="586665" y="4001729"/>
                  <a:pt x="202967" y="4267269"/>
                  <a:pt x="0" y="3600986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"FRENTE DEL TRABAJO" </a:t>
            </a:r>
          </a:p>
          <a:p>
            <a:pPr algn="ctr"/>
            <a:r>
              <a:rPr lang="es-CO" sz="2400" i="1" dirty="0" smtClean="0"/>
              <a:t>-</a:t>
            </a:r>
            <a:r>
              <a:rPr lang="es-CO" sz="2400" i="1" dirty="0"/>
              <a:t>construido en Alemania por el Partido </a:t>
            </a:r>
            <a:r>
              <a:rPr lang="es-CO" sz="2400" i="1" dirty="0" smtClean="0"/>
              <a:t>Nazi-fascista-</a:t>
            </a:r>
          </a:p>
          <a:p>
            <a:pPr algn="ctr"/>
            <a:r>
              <a:rPr lang="es-CO" sz="2400" dirty="0" smtClean="0"/>
              <a:t> no liquidó</a:t>
            </a:r>
          </a:p>
          <a:p>
            <a:pPr algn="ctr"/>
            <a:r>
              <a:rPr lang="es-CO" sz="2400" dirty="0" smtClean="0"/>
              <a:t>los  </a:t>
            </a:r>
            <a:r>
              <a:rPr lang="es-CO" sz="2400" dirty="0"/>
              <a:t>sindicatos socialdemócratas "</a:t>
            </a:r>
            <a:r>
              <a:rPr lang="es-CO" sz="2400" dirty="0" smtClean="0"/>
              <a:t>libres"  </a:t>
            </a:r>
          </a:p>
          <a:p>
            <a:pPr algn="ctr"/>
            <a:r>
              <a:rPr lang="es-CO" sz="2400" dirty="0" smtClean="0"/>
              <a:t>puesto </a:t>
            </a:r>
          </a:p>
          <a:p>
            <a:pPr algn="ctr"/>
            <a:r>
              <a:rPr lang="es-CO" sz="2400" dirty="0" smtClean="0"/>
              <a:t>que dichos sindicatos</a:t>
            </a:r>
          </a:p>
          <a:p>
            <a:pPr algn="ctr"/>
            <a:r>
              <a:rPr lang="es-CO" sz="2400" i="1" dirty="0" smtClean="0"/>
              <a:t>-por </a:t>
            </a:r>
            <a:r>
              <a:rPr lang="es-CO" sz="2400" i="1" dirty="0"/>
              <a:t>su contenido ideológico </a:t>
            </a:r>
            <a:r>
              <a:rPr lang="es-CO" sz="2400" i="1" dirty="0" smtClean="0"/>
              <a:t>y su </a:t>
            </a:r>
            <a:r>
              <a:rPr lang="es-CO" sz="2400" i="1" dirty="0"/>
              <a:t>naturaleza de </a:t>
            </a:r>
            <a:r>
              <a:rPr lang="es-CO" sz="2400" i="1" dirty="0" smtClean="0"/>
              <a:t>clase-</a:t>
            </a:r>
          </a:p>
          <a:p>
            <a:pPr algn="ctr"/>
            <a:r>
              <a:rPr lang="es-CO" sz="2800" dirty="0" smtClean="0"/>
              <a:t> encajan perfectamente </a:t>
            </a:r>
          </a:p>
          <a:p>
            <a:pPr algn="ctr"/>
            <a:r>
              <a:rPr lang="es-CO" sz="2800" dirty="0" smtClean="0"/>
              <a:t>en </a:t>
            </a:r>
            <a:r>
              <a:rPr lang="es-CO" sz="2800" dirty="0"/>
              <a:t>el movimiento sindical </a:t>
            </a:r>
            <a:r>
              <a:rPr lang="es-CO" sz="2800" dirty="0" smtClean="0"/>
              <a:t>corporativista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354997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2539</TotalTime>
  <Words>382</Words>
  <Application>Microsoft Office PowerPoint</Application>
  <PresentationFormat>Presentación en pantalla (4:3)</PresentationFormat>
  <Paragraphs>93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PAPEL DE LOS SINDICATOS EX</dc:title>
  <dc:creator>user</dc:creator>
  <cp:lastModifiedBy>user</cp:lastModifiedBy>
  <cp:revision>368</cp:revision>
  <dcterms:created xsi:type="dcterms:W3CDTF">2018-03-27T15:43:45Z</dcterms:created>
  <dcterms:modified xsi:type="dcterms:W3CDTF">2018-07-20T19:11:45Z</dcterms:modified>
</cp:coreProperties>
</file>