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45" r:id="rId2"/>
    <p:sldId id="417" r:id="rId3"/>
    <p:sldId id="343" r:id="rId4"/>
    <p:sldId id="344" r:id="rId5"/>
    <p:sldId id="418" r:id="rId6"/>
    <p:sldId id="345" r:id="rId7"/>
    <p:sldId id="346" r:id="rId8"/>
    <p:sldId id="347" r:id="rId9"/>
    <p:sldId id="348" r:id="rId10"/>
    <p:sldId id="349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6BF75074-DEF7-4AB3-8883-99621FEF22AC}">
          <p14:sldIdLst>
            <p14:sldId id="445"/>
            <p14:sldId id="417"/>
            <p14:sldId id="343"/>
            <p14:sldId id="344"/>
            <p14:sldId id="418"/>
            <p14:sldId id="345"/>
            <p14:sldId id="346"/>
            <p14:sldId id="347"/>
            <p14:sldId id="348"/>
            <p14:sldId id="34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FE3"/>
    <a:srgbClr val="F3F0F6"/>
    <a:srgbClr val="FEE7BE"/>
    <a:srgbClr val="FFD44B"/>
    <a:srgbClr val="FFE79B"/>
    <a:srgbClr val="FEF1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60" autoAdjust="0"/>
    <p:restoredTop sz="90409" autoAdjust="0"/>
  </p:normalViewPr>
  <p:slideViewPr>
    <p:cSldViewPr>
      <p:cViewPr>
        <p:scale>
          <a:sx n="66" d="100"/>
          <a:sy n="66" d="100"/>
        </p:scale>
        <p:origin x="-624" y="-72"/>
      </p:cViewPr>
      <p:guideLst>
        <p:guide orient="horz" pos="229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E1A1A-E519-4B7F-85C2-DE8BE254DBAC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2480B-9C35-4D64-84A9-862864548B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6624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3129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6444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973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319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887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9300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254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152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4544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6044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5538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700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53547" y="2527243"/>
            <a:ext cx="7704856" cy="95410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chemeClr val="bg1"/>
                </a:solidFill>
              </a:rPr>
              <a:t>TIPO DE SINDICATOS</a:t>
            </a:r>
          </a:p>
          <a:p>
            <a:pPr algn="ctr"/>
            <a:r>
              <a:rPr lang="es-CO" sz="2800" b="1" dirty="0" smtClean="0">
                <a:solidFill>
                  <a:schemeClr val="bg1"/>
                </a:solidFill>
              </a:rPr>
              <a:t>ANARQUISTA</a:t>
            </a:r>
            <a:r>
              <a:rPr lang="es-CO" sz="2800" b="1" u="sng" dirty="0">
                <a:solidFill>
                  <a:schemeClr val="bg1"/>
                </a:solidFill>
              </a:rPr>
              <a:t>S</a:t>
            </a:r>
            <a:endParaRPr lang="es-CO" sz="28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528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 redondeado"/>
          <p:cNvSpPr/>
          <p:nvPr/>
        </p:nvSpPr>
        <p:spPr>
          <a:xfrm>
            <a:off x="467544" y="3861048"/>
            <a:ext cx="8208912" cy="1942475"/>
          </a:xfrm>
          <a:prstGeom prst="roundRect">
            <a:avLst>
              <a:gd name="adj" fmla="val 77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611560" y="260648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en 1936</a:t>
            </a:r>
          </a:p>
          <a:p>
            <a:pPr algn="ctr"/>
            <a:r>
              <a:rPr lang="es-CO" sz="2000" b="1" dirty="0" smtClean="0"/>
              <a:t>el </a:t>
            </a:r>
            <a:r>
              <a:rPr lang="es-CO" sz="2000" b="1" dirty="0"/>
              <a:t>PCF fue capaz </a:t>
            </a:r>
            <a:r>
              <a:rPr lang="es-CO" sz="2000" b="1" dirty="0" smtClean="0"/>
              <a:t>de</a:t>
            </a:r>
          </a:p>
          <a:p>
            <a:pPr algn="ctr"/>
            <a:r>
              <a:rPr lang="es-CO" sz="2000" b="1" dirty="0" smtClean="0"/>
              <a:t> </a:t>
            </a:r>
            <a:endParaRPr lang="es-CO" sz="2000" b="1" dirty="0"/>
          </a:p>
        </p:txBody>
      </p:sp>
      <p:sp>
        <p:nvSpPr>
          <p:cNvPr id="3" name="2 Rectángulo"/>
          <p:cNvSpPr/>
          <p:nvPr/>
        </p:nvSpPr>
        <p:spPr>
          <a:xfrm>
            <a:off x="539552" y="2996952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 </a:t>
            </a:r>
            <a:r>
              <a:rPr lang="es-CO" sz="2000" b="1" dirty="0"/>
              <a:t>En la Confederación Nacional del Trabajo de España, los cargos tradicionales de anarcosindicalismo continuaron en </a:t>
            </a:r>
            <a:r>
              <a:rPr lang="es-CO" sz="2000" b="1" dirty="0" smtClean="0"/>
              <a:t>pie </a:t>
            </a:r>
            <a:endParaRPr lang="es-CO" sz="2000" b="1" dirty="0"/>
          </a:p>
        </p:txBody>
      </p:sp>
      <p:sp>
        <p:nvSpPr>
          <p:cNvPr id="4" name="3 Rectángulo"/>
          <p:cNvSpPr/>
          <p:nvPr/>
        </p:nvSpPr>
        <p:spPr>
          <a:xfrm>
            <a:off x="251520" y="1333217"/>
            <a:ext cx="324036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superar </a:t>
            </a:r>
            <a:r>
              <a:rPr lang="es-CO" sz="2000" b="1" dirty="0"/>
              <a:t>la resistencia </a:t>
            </a:r>
            <a:endParaRPr lang="es-CO" sz="2000" b="1" dirty="0" smtClean="0"/>
          </a:p>
          <a:p>
            <a:pPr algn="ctr"/>
            <a:r>
              <a:rPr lang="es-CO" sz="2000" b="1" dirty="0" smtClean="0"/>
              <a:t>de </a:t>
            </a:r>
            <a:r>
              <a:rPr lang="es-CO" sz="2000" b="1" dirty="0"/>
              <a:t>los dirigentes reformistas </a:t>
            </a:r>
            <a:r>
              <a:rPr lang="es-CO" sz="2000" b="1" dirty="0" smtClean="0"/>
              <a:t>de la CGT </a:t>
            </a:r>
            <a:endParaRPr lang="es-CO" sz="2000" b="1" dirty="0"/>
          </a:p>
        </p:txBody>
      </p:sp>
      <p:sp>
        <p:nvSpPr>
          <p:cNvPr id="5" name="4 Rectángulo"/>
          <p:cNvSpPr/>
          <p:nvPr/>
        </p:nvSpPr>
        <p:spPr>
          <a:xfrm>
            <a:off x="6660232" y="1333217"/>
            <a:ext cx="2232248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materializar </a:t>
            </a:r>
            <a:r>
              <a:rPr lang="es-CO" sz="2000" b="1" dirty="0"/>
              <a:t>la </a:t>
            </a:r>
            <a:endParaRPr lang="es-CO" sz="2000" b="1" dirty="0" smtClean="0"/>
          </a:p>
          <a:p>
            <a:pPr algn="ctr"/>
            <a:r>
              <a:rPr lang="es-CO" sz="2000" b="1" dirty="0" smtClean="0"/>
              <a:t>formación </a:t>
            </a:r>
            <a:r>
              <a:rPr lang="es-CO" sz="2000" b="1" dirty="0"/>
              <a:t>de </a:t>
            </a:r>
            <a:endParaRPr lang="es-CO" sz="2000" b="1" dirty="0" smtClean="0"/>
          </a:p>
          <a:p>
            <a:pPr algn="ctr"/>
            <a:r>
              <a:rPr lang="es-CO" sz="2000" b="1" dirty="0" smtClean="0"/>
              <a:t>una </a:t>
            </a:r>
            <a:r>
              <a:rPr lang="es-CO" sz="2000" b="1" dirty="0"/>
              <a:t>sola </a:t>
            </a:r>
            <a:r>
              <a:rPr lang="es-CO" sz="2000" b="1" dirty="0" smtClean="0"/>
              <a:t>CGT</a:t>
            </a:r>
            <a:r>
              <a:rPr lang="es-CO" sz="2000" b="1" dirty="0"/>
              <a:t> 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720367" y="1340768"/>
            <a:ext cx="2723841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eliminar </a:t>
            </a:r>
            <a:r>
              <a:rPr lang="es-CO" sz="2000" b="1" dirty="0"/>
              <a:t>la división del movimiento sindical </a:t>
            </a:r>
            <a:r>
              <a:rPr lang="es-CO" sz="2000" b="1" dirty="0" smtClean="0"/>
              <a:t>francés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467544" y="3861048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 smtClean="0"/>
              <a:t>Durante </a:t>
            </a:r>
            <a:r>
              <a:rPr lang="es-CO" dirty="0"/>
              <a:t>la guerra que libró el pueblo español por la libertad y la independencia, los elementos más avanzados y revolucionarios superaron la actitud negativa hacia el Estado, los partidos políticos y así sucesivamente y prestaron apoyo activo al gobierno nacional del frente único. 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39552" y="5157192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 smtClean="0"/>
              <a:t>Los </a:t>
            </a:r>
            <a:r>
              <a:rPr lang="es-CO" b="1" dirty="0"/>
              <a:t>elementos sindicalistas revolucionarios más avanzados pasaron al lado del comunismo.</a:t>
            </a:r>
          </a:p>
        </p:txBody>
      </p:sp>
    </p:spTree>
    <p:extLst>
      <p:ext uri="{BB962C8B-B14F-4D97-AF65-F5344CB8AC3E}">
        <p14:creationId xmlns:p14="http://schemas.microsoft.com/office/powerpoint/2010/main" val="3263197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Trapecio"/>
          <p:cNvSpPr/>
          <p:nvPr/>
        </p:nvSpPr>
        <p:spPr>
          <a:xfrm flipV="1">
            <a:off x="539552" y="6233828"/>
            <a:ext cx="7992888" cy="577806"/>
          </a:xfrm>
          <a:prstGeom prst="trapezoid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Rectángulo redondeado"/>
          <p:cNvSpPr/>
          <p:nvPr/>
        </p:nvSpPr>
        <p:spPr>
          <a:xfrm>
            <a:off x="575556" y="116632"/>
            <a:ext cx="7668852" cy="237626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575556" y="116632"/>
            <a:ext cx="799288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dirty="0" smtClean="0"/>
              <a:t>En el ideario </a:t>
            </a:r>
            <a:r>
              <a:rPr lang="es-CO" sz="2400" dirty="0"/>
              <a:t>de los «</a:t>
            </a:r>
            <a:r>
              <a:rPr lang="es-CO" sz="2400" dirty="0" smtClean="0"/>
              <a:t>anarcosindicalistas»</a:t>
            </a:r>
            <a:endParaRPr lang="es-CO" sz="2400" dirty="0"/>
          </a:p>
          <a:p>
            <a:pPr algn="ctr"/>
            <a:r>
              <a:rPr lang="es-CO" sz="2800" b="1" dirty="0" smtClean="0"/>
              <a:t>LOS SINDICATOS </a:t>
            </a:r>
          </a:p>
          <a:p>
            <a:pPr algn="ctr"/>
            <a:r>
              <a:rPr lang="es-CO" sz="2400" dirty="0" smtClean="0"/>
              <a:t>son </a:t>
            </a:r>
            <a:r>
              <a:rPr lang="es-CO" sz="2400" dirty="0"/>
              <a:t> 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48781" y="2420888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dirty="0" smtClean="0"/>
              <a:t>-por ello en teoría-</a:t>
            </a:r>
          </a:p>
          <a:p>
            <a:pPr algn="ctr"/>
            <a:r>
              <a:rPr lang="es-CO" sz="2000" dirty="0" smtClean="0"/>
              <a:t>Los anarcosindicalistas</a:t>
            </a:r>
          </a:p>
          <a:p>
            <a:pPr algn="ctr"/>
            <a:r>
              <a:rPr lang="es-CO" sz="2000" b="1" dirty="0" smtClean="0"/>
              <a:t>EXIGEN A LOS SINDICATOS</a:t>
            </a:r>
          </a:p>
          <a:p>
            <a:pPr algn="ctr"/>
            <a:r>
              <a:rPr lang="es-CO" sz="2000" dirty="0" smtClean="0"/>
              <a:t>que</a:t>
            </a:r>
            <a:endParaRPr lang="es-CO" sz="2000" dirty="0"/>
          </a:p>
        </p:txBody>
      </p:sp>
      <p:sp>
        <p:nvSpPr>
          <p:cNvPr id="4" name="3 Rectángulo"/>
          <p:cNvSpPr/>
          <p:nvPr/>
        </p:nvSpPr>
        <p:spPr>
          <a:xfrm>
            <a:off x="1475656" y="1556792"/>
            <a:ext cx="2448272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2200" dirty="0"/>
              <a:t>organizaciones </a:t>
            </a:r>
            <a:r>
              <a:rPr lang="es-CO" sz="2200" dirty="0" smtClean="0"/>
              <a:t>autosuficientes</a:t>
            </a:r>
            <a:endParaRPr lang="es-CO" sz="2200" dirty="0"/>
          </a:p>
        </p:txBody>
      </p:sp>
      <p:sp>
        <p:nvSpPr>
          <p:cNvPr id="5" name="4 Rectángulo"/>
          <p:cNvSpPr/>
          <p:nvPr/>
        </p:nvSpPr>
        <p:spPr>
          <a:xfrm>
            <a:off x="5004048" y="1530916"/>
            <a:ext cx="252028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2200" dirty="0" smtClean="0"/>
              <a:t>la </a:t>
            </a:r>
            <a:r>
              <a:rPr lang="es-CO" sz="2200" dirty="0"/>
              <a:t>vanguardia </a:t>
            </a:r>
            <a:endParaRPr lang="es-CO" sz="2200" dirty="0" smtClean="0"/>
          </a:p>
          <a:p>
            <a:pPr algn="ctr"/>
            <a:r>
              <a:rPr lang="es-CO" sz="2200" dirty="0" smtClean="0"/>
              <a:t>del </a:t>
            </a:r>
            <a:r>
              <a:rPr lang="es-CO" sz="2200" dirty="0"/>
              <a:t>proletariado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39552" y="5229200"/>
            <a:ext cx="7992888" cy="10156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2000" dirty="0"/>
              <a:t> Los "sindicalistas revolucionarios" </a:t>
            </a:r>
            <a:endParaRPr lang="es-CO" sz="2000" dirty="0" smtClean="0"/>
          </a:p>
          <a:p>
            <a:pPr algn="ctr"/>
            <a:r>
              <a:rPr lang="es-CO" sz="2000" dirty="0" smtClean="0"/>
              <a:t>se </a:t>
            </a:r>
            <a:r>
              <a:rPr lang="es-CO" sz="2000" dirty="0"/>
              <a:t>pronunciaron en contra </a:t>
            </a:r>
            <a:endParaRPr lang="es-CO" sz="2000" dirty="0" smtClean="0"/>
          </a:p>
          <a:p>
            <a:pPr algn="ctr"/>
            <a:r>
              <a:rPr lang="es-CO" sz="2000" dirty="0" smtClean="0"/>
              <a:t>de </a:t>
            </a:r>
            <a:r>
              <a:rPr lang="es-CO" sz="2000" dirty="0"/>
              <a:t>la "interferencia" de los partidos políticos en la vida de los </a:t>
            </a:r>
            <a:r>
              <a:rPr lang="es-CO" sz="2000" dirty="0" smtClean="0"/>
              <a:t>sindicatos</a:t>
            </a:r>
            <a:endParaRPr lang="es-CO" sz="2000" dirty="0"/>
          </a:p>
        </p:txBody>
      </p:sp>
      <p:sp>
        <p:nvSpPr>
          <p:cNvPr id="7" name="6 Rectángulo"/>
          <p:cNvSpPr/>
          <p:nvPr/>
        </p:nvSpPr>
        <p:spPr>
          <a:xfrm>
            <a:off x="899592" y="3933056"/>
            <a:ext cx="3312368" cy="101566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2000" dirty="0" smtClean="0"/>
              <a:t>logren mejora en </a:t>
            </a:r>
            <a:r>
              <a:rPr lang="es-CO" sz="2000" dirty="0"/>
              <a:t>la posición </a:t>
            </a:r>
            <a:endParaRPr lang="es-CO" sz="2000" dirty="0" smtClean="0"/>
          </a:p>
          <a:p>
            <a:pPr algn="ctr"/>
            <a:r>
              <a:rPr lang="es-CO" sz="2000" dirty="0" smtClean="0"/>
              <a:t>de </a:t>
            </a:r>
            <a:r>
              <a:rPr lang="es-CO" sz="2000" dirty="0"/>
              <a:t>la </a:t>
            </a:r>
            <a:r>
              <a:rPr lang="es-CO" sz="2000" dirty="0" smtClean="0"/>
              <a:t>clase obrera </a:t>
            </a:r>
          </a:p>
          <a:p>
            <a:pPr algn="ctr"/>
            <a:r>
              <a:rPr lang="es-CO" sz="2000" dirty="0" smtClean="0"/>
              <a:t>dentro </a:t>
            </a:r>
            <a:r>
              <a:rPr lang="es-CO" sz="2000" dirty="0"/>
              <a:t>del sistema </a:t>
            </a:r>
            <a:r>
              <a:rPr lang="es-CO" sz="2000" dirty="0" smtClean="0"/>
              <a:t>capitalista </a:t>
            </a:r>
            <a:endParaRPr lang="es-CO" sz="2000" dirty="0"/>
          </a:p>
        </p:txBody>
      </p:sp>
      <p:sp>
        <p:nvSpPr>
          <p:cNvPr id="8" name="7 Rectángulo"/>
          <p:cNvSpPr/>
          <p:nvPr/>
        </p:nvSpPr>
        <p:spPr>
          <a:xfrm>
            <a:off x="5032942" y="3933056"/>
            <a:ext cx="2851426" cy="101566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2000" dirty="0" smtClean="0"/>
              <a:t>destruyan completamente </a:t>
            </a:r>
          </a:p>
          <a:p>
            <a:pPr algn="ctr"/>
            <a:r>
              <a:rPr lang="es-CO" sz="2000" dirty="0" smtClean="0"/>
              <a:t>el capitalismo</a:t>
            </a:r>
            <a:r>
              <a:rPr lang="es-CO" sz="2000" dirty="0"/>
              <a:t> </a:t>
            </a:r>
          </a:p>
        </p:txBody>
      </p:sp>
      <p:sp>
        <p:nvSpPr>
          <p:cNvPr id="10" name="9 Flecha doblada"/>
          <p:cNvSpPr/>
          <p:nvPr/>
        </p:nvSpPr>
        <p:spPr>
          <a:xfrm flipV="1">
            <a:off x="4427984" y="1340768"/>
            <a:ext cx="792088" cy="684076"/>
          </a:xfrm>
          <a:prstGeom prst="ben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1" name="10 Flecha doblada"/>
          <p:cNvSpPr/>
          <p:nvPr/>
        </p:nvSpPr>
        <p:spPr>
          <a:xfrm flipH="1" flipV="1">
            <a:off x="3779912" y="1340768"/>
            <a:ext cx="728464" cy="684076"/>
          </a:xfrm>
          <a:prstGeom prst="ben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cxnSp>
        <p:nvCxnSpPr>
          <p:cNvPr id="13" name="12 Conector recto de flecha"/>
          <p:cNvCxnSpPr>
            <a:stCxn id="3" idx="2"/>
            <a:endCxn id="7" idx="0"/>
          </p:cNvCxnSpPr>
          <p:nvPr/>
        </p:nvCxnSpPr>
        <p:spPr>
          <a:xfrm flipH="1">
            <a:off x="2555776" y="3744327"/>
            <a:ext cx="1989449" cy="1887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stCxn id="3" idx="2"/>
            <a:endCxn id="8" idx="0"/>
          </p:cNvCxnSpPr>
          <p:nvPr/>
        </p:nvCxnSpPr>
        <p:spPr>
          <a:xfrm>
            <a:off x="4545225" y="3744327"/>
            <a:ext cx="1913430" cy="1887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611560" y="6165304"/>
            <a:ext cx="7992888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dirty="0" smtClean="0"/>
              <a:t>por </a:t>
            </a:r>
            <a:r>
              <a:rPr lang="es-CO" dirty="0"/>
              <a:t>ello “protegieron” al “sindicalismo revolucionario” de la influencia del partido socialista y más tarde del Partido Comunista.</a:t>
            </a:r>
          </a:p>
        </p:txBody>
      </p:sp>
    </p:spTree>
    <p:extLst>
      <p:ext uri="{BB962C8B-B14F-4D97-AF65-F5344CB8AC3E}">
        <p14:creationId xmlns:p14="http://schemas.microsoft.com/office/powerpoint/2010/main" val="353189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 redondeado"/>
          <p:cNvSpPr/>
          <p:nvPr/>
        </p:nvSpPr>
        <p:spPr>
          <a:xfrm>
            <a:off x="179512" y="116632"/>
            <a:ext cx="8784976" cy="2992483"/>
          </a:xfrm>
          <a:prstGeom prst="roundRect">
            <a:avLst>
              <a:gd name="adj" fmla="val 13272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Trapecio"/>
          <p:cNvSpPr/>
          <p:nvPr/>
        </p:nvSpPr>
        <p:spPr>
          <a:xfrm>
            <a:off x="1979712" y="4581128"/>
            <a:ext cx="5112568" cy="864096"/>
          </a:xfrm>
          <a:prstGeom prst="trapezoid">
            <a:avLst>
              <a:gd name="adj" fmla="val 25344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Terminador"/>
          <p:cNvSpPr/>
          <p:nvPr/>
        </p:nvSpPr>
        <p:spPr>
          <a:xfrm>
            <a:off x="1115616" y="5445224"/>
            <a:ext cx="6840760" cy="1106254"/>
          </a:xfrm>
          <a:prstGeom prst="flowChartTermina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rapecio"/>
          <p:cNvSpPr/>
          <p:nvPr/>
        </p:nvSpPr>
        <p:spPr>
          <a:xfrm>
            <a:off x="835968" y="3253131"/>
            <a:ext cx="7480448" cy="1039965"/>
          </a:xfrm>
          <a:prstGeom prst="trapezoid">
            <a:avLst>
              <a:gd name="adj" fmla="val 54309"/>
            </a:avLst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467544" y="260648"/>
            <a:ext cx="82089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dirty="0" smtClean="0"/>
              <a:t>Guiados </a:t>
            </a:r>
            <a:r>
              <a:rPr lang="es-CO" sz="2400" dirty="0"/>
              <a:t>por la teoría de la "independencia" </a:t>
            </a:r>
            <a:endParaRPr lang="es-CO" sz="2400" dirty="0" smtClean="0"/>
          </a:p>
          <a:p>
            <a:pPr algn="ctr"/>
            <a:r>
              <a:rPr lang="es-CO" sz="2400" dirty="0" smtClean="0"/>
              <a:t>del </a:t>
            </a:r>
            <a:r>
              <a:rPr lang="es-CO" sz="2400" dirty="0"/>
              <a:t>movimiento sindical </a:t>
            </a:r>
            <a:r>
              <a:rPr lang="es-CO" sz="2400" dirty="0" smtClean="0"/>
              <a:t>(en relación con la política)</a:t>
            </a:r>
          </a:p>
          <a:p>
            <a:pPr algn="ctr"/>
            <a:endParaRPr lang="es-CO" sz="1600" dirty="0" smtClean="0"/>
          </a:p>
          <a:p>
            <a:pPr algn="ctr"/>
            <a:r>
              <a:rPr lang="es-CO" sz="2400" dirty="0" smtClean="0"/>
              <a:t>LOS «ANARCOSINDICALISTAS»</a:t>
            </a:r>
          </a:p>
        </p:txBody>
      </p:sp>
      <p:sp>
        <p:nvSpPr>
          <p:cNvPr id="3" name="2 Rectángulo"/>
          <p:cNvSpPr/>
          <p:nvPr/>
        </p:nvSpPr>
        <p:spPr>
          <a:xfrm>
            <a:off x="899592" y="3325139"/>
            <a:ext cx="7344816" cy="96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es-CO" sz="2000" b="1" dirty="0" smtClean="0"/>
              <a:t>Por </a:t>
            </a:r>
            <a:r>
              <a:rPr lang="es-CO" sz="2000" b="1" dirty="0"/>
              <a:t>política entendieron la división </a:t>
            </a:r>
            <a:r>
              <a:rPr lang="es-CO" sz="2000" b="1" dirty="0" smtClean="0"/>
              <a:t>parlamentaria</a:t>
            </a:r>
          </a:p>
          <a:p>
            <a:pPr marL="285750" indent="-28575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es-CO" sz="2000" b="1" dirty="0" smtClean="0"/>
              <a:t>Opusieron </a:t>
            </a:r>
            <a:r>
              <a:rPr lang="es-CO" sz="2000" b="1" dirty="0"/>
              <a:t>la actividad económica al cretinismo </a:t>
            </a:r>
            <a:r>
              <a:rPr lang="es-CO" sz="2000" b="1" dirty="0" smtClean="0"/>
              <a:t>parlamentario</a:t>
            </a:r>
            <a:r>
              <a:rPr lang="es-CO" sz="2000" b="1" dirty="0"/>
              <a:t> </a:t>
            </a:r>
          </a:p>
        </p:txBody>
      </p:sp>
      <p:sp>
        <p:nvSpPr>
          <p:cNvPr id="4" name="3 Rectángulo"/>
          <p:cNvSpPr/>
          <p:nvPr/>
        </p:nvSpPr>
        <p:spPr>
          <a:xfrm>
            <a:off x="619944" y="2060848"/>
            <a:ext cx="34480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2400" dirty="0" smtClean="0"/>
              <a:t>luchan </a:t>
            </a:r>
            <a:r>
              <a:rPr lang="es-CO" sz="2400" dirty="0"/>
              <a:t>contra los partidos políticos en </a:t>
            </a:r>
            <a:r>
              <a:rPr lang="es-CO" sz="2400" dirty="0" smtClean="0"/>
              <a:t>general</a:t>
            </a:r>
            <a:endParaRPr lang="es-CO" sz="2400" dirty="0"/>
          </a:p>
        </p:txBody>
      </p:sp>
      <p:sp>
        <p:nvSpPr>
          <p:cNvPr id="5" name="4 Rectángulo"/>
          <p:cNvSpPr/>
          <p:nvPr/>
        </p:nvSpPr>
        <p:spPr>
          <a:xfrm>
            <a:off x="4932040" y="2064916"/>
            <a:ext cx="3761184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2400" dirty="0" smtClean="0"/>
              <a:t>niegan el </a:t>
            </a:r>
            <a:r>
              <a:rPr lang="es-CO" sz="2400" dirty="0"/>
              <a:t>papel principal </a:t>
            </a:r>
            <a:endParaRPr lang="es-CO" sz="2400" dirty="0" smtClean="0"/>
          </a:p>
          <a:p>
            <a:pPr algn="ctr"/>
            <a:r>
              <a:rPr lang="es-CO" sz="2400" dirty="0" smtClean="0"/>
              <a:t>de </a:t>
            </a:r>
            <a:r>
              <a:rPr lang="es-CO" sz="2400" dirty="0"/>
              <a:t>cualquier partido </a:t>
            </a:r>
            <a:r>
              <a:rPr lang="es-CO" sz="2400" dirty="0" smtClean="0"/>
              <a:t>político</a:t>
            </a:r>
            <a:r>
              <a:rPr lang="es-CO" sz="2400" dirty="0"/>
              <a:t> </a:t>
            </a:r>
          </a:p>
        </p:txBody>
      </p:sp>
      <p:sp>
        <p:nvSpPr>
          <p:cNvPr id="6" name="5 Rectángulo"/>
          <p:cNvSpPr/>
          <p:nvPr/>
        </p:nvSpPr>
        <p:spPr>
          <a:xfrm>
            <a:off x="827584" y="4797152"/>
            <a:ext cx="74168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 </a:t>
            </a:r>
            <a:r>
              <a:rPr lang="es-CO" sz="2000" b="1" dirty="0" smtClean="0">
                <a:solidFill>
                  <a:srgbClr val="C00000"/>
                </a:solidFill>
              </a:rPr>
              <a:t>aunque </a:t>
            </a:r>
            <a:r>
              <a:rPr lang="es-CO" sz="2000" b="1" dirty="0">
                <a:solidFill>
                  <a:srgbClr val="C00000"/>
                </a:solidFill>
              </a:rPr>
              <a:t>en los </a:t>
            </a:r>
            <a:r>
              <a:rPr lang="es-CO" sz="2000" b="1" dirty="0" smtClean="0">
                <a:solidFill>
                  <a:srgbClr val="C00000"/>
                </a:solidFill>
              </a:rPr>
              <a:t>hechos</a:t>
            </a:r>
            <a:endParaRPr lang="es-CO" sz="2000" b="1" dirty="0" smtClean="0">
              <a:solidFill>
                <a:schemeClr val="bg1"/>
              </a:solidFill>
            </a:endParaRPr>
          </a:p>
          <a:p>
            <a:pPr algn="ctr"/>
            <a:endParaRPr lang="es-CO" sz="2000" b="1" dirty="0" smtClean="0">
              <a:solidFill>
                <a:schemeClr val="bg1"/>
              </a:solidFill>
            </a:endParaRPr>
          </a:p>
          <a:p>
            <a:pPr algn="ctr"/>
            <a:r>
              <a:rPr lang="es-CO" sz="2400" b="1" dirty="0" smtClean="0">
                <a:solidFill>
                  <a:schemeClr val="bg1"/>
                </a:solidFill>
              </a:rPr>
              <a:t>RECLAMAN UN PAPEL DE LIDERAZGO </a:t>
            </a:r>
          </a:p>
          <a:p>
            <a:pPr algn="ctr"/>
            <a:r>
              <a:rPr lang="es-CO" sz="2400" b="1" dirty="0" smtClean="0">
                <a:solidFill>
                  <a:schemeClr val="bg1"/>
                </a:solidFill>
              </a:rPr>
              <a:t>Y SE CONVIERTEN EN UN PARTIDO SINDICALISTA </a:t>
            </a:r>
          </a:p>
          <a:p>
            <a:pPr algn="ctr"/>
            <a:r>
              <a:rPr lang="es-CO" sz="2000" b="1" i="1" dirty="0" smtClean="0">
                <a:solidFill>
                  <a:schemeClr val="bg1"/>
                </a:solidFill>
              </a:rPr>
              <a:t>en competencia</a:t>
            </a:r>
            <a:endParaRPr lang="es-CO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105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323528" y="3212976"/>
            <a:ext cx="8352928" cy="338437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Trapecio"/>
          <p:cNvSpPr/>
          <p:nvPr/>
        </p:nvSpPr>
        <p:spPr>
          <a:xfrm>
            <a:off x="1763688" y="1884979"/>
            <a:ext cx="5553202" cy="1039965"/>
          </a:xfrm>
          <a:prstGeom prst="trapezoid">
            <a:avLst>
              <a:gd name="adj" fmla="val 54309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467544" y="260648"/>
            <a:ext cx="820891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dirty="0"/>
              <a:t>El principal método de lucha de clases </a:t>
            </a:r>
            <a:endParaRPr lang="es-CO" sz="2400" dirty="0" smtClean="0"/>
          </a:p>
          <a:p>
            <a:pPr algn="ctr"/>
            <a:r>
              <a:rPr lang="es-CO" sz="2400" dirty="0" smtClean="0"/>
              <a:t>del "anarcosindicalismo" </a:t>
            </a:r>
          </a:p>
          <a:p>
            <a:pPr algn="ctr"/>
            <a:r>
              <a:rPr lang="es-CO" sz="2400" dirty="0" smtClean="0"/>
              <a:t>es la llamada </a:t>
            </a:r>
          </a:p>
          <a:p>
            <a:pPr algn="ctr"/>
            <a:r>
              <a:rPr lang="es-CO" sz="3200" b="1" dirty="0" smtClean="0">
                <a:solidFill>
                  <a:srgbClr val="C00000"/>
                </a:solidFill>
              </a:rPr>
              <a:t>"</a:t>
            </a:r>
            <a:r>
              <a:rPr lang="es-CO" sz="3200" b="1" u="sng" dirty="0" smtClean="0">
                <a:solidFill>
                  <a:srgbClr val="C00000"/>
                </a:solidFill>
              </a:rPr>
              <a:t>ACCIÓN DIRECTA</a:t>
            </a:r>
            <a:r>
              <a:rPr lang="es-CO" sz="3200" b="1" dirty="0" smtClean="0">
                <a:solidFill>
                  <a:srgbClr val="C00000"/>
                </a:solidFill>
              </a:rPr>
              <a:t>"</a:t>
            </a:r>
          </a:p>
        </p:txBody>
      </p:sp>
      <p:sp>
        <p:nvSpPr>
          <p:cNvPr id="3" name="2 Rectángulo"/>
          <p:cNvSpPr/>
          <p:nvPr/>
        </p:nvSpPr>
        <p:spPr>
          <a:xfrm>
            <a:off x="467544" y="3212976"/>
            <a:ext cx="820891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C00000"/>
                </a:solidFill>
              </a:rPr>
              <a:t>La huelga</a:t>
            </a:r>
          </a:p>
          <a:p>
            <a:pPr algn="ctr"/>
            <a:r>
              <a:rPr lang="es-CO" sz="2400" dirty="0" smtClean="0"/>
              <a:t> </a:t>
            </a:r>
            <a:r>
              <a:rPr lang="es-CO" sz="2400" dirty="0"/>
              <a:t>fue considerada </a:t>
            </a:r>
            <a:r>
              <a:rPr lang="es-CO" sz="2400" dirty="0" smtClean="0"/>
              <a:t>por </a:t>
            </a:r>
            <a:r>
              <a:rPr lang="es-CO" sz="2400" dirty="0"/>
              <a:t>los </a:t>
            </a:r>
            <a:r>
              <a:rPr lang="es-CO" sz="2400" dirty="0" smtClean="0"/>
              <a:t>"anarcosindicalistas" </a:t>
            </a:r>
          </a:p>
          <a:p>
            <a:pPr algn="ctr"/>
            <a:r>
              <a:rPr lang="es-CO" sz="2800" b="1" dirty="0" smtClean="0">
                <a:solidFill>
                  <a:srgbClr val="C00000"/>
                </a:solidFill>
              </a:rPr>
              <a:t>COMO UN MEDIO UNIVERSAL </a:t>
            </a:r>
          </a:p>
          <a:p>
            <a:pPr algn="ctr"/>
            <a:r>
              <a:rPr lang="es-CO" sz="2400" dirty="0" smtClean="0"/>
              <a:t>en </a:t>
            </a:r>
            <a:r>
              <a:rPr lang="es-CO" sz="2400" dirty="0"/>
              <a:t>la lucha de la clase </a:t>
            </a:r>
            <a:r>
              <a:rPr lang="es-CO" sz="2400" dirty="0" smtClean="0"/>
              <a:t>obrera</a:t>
            </a:r>
          </a:p>
          <a:p>
            <a:pPr algn="ctr"/>
            <a:r>
              <a:rPr lang="es-CO" sz="2400" dirty="0" smtClean="0"/>
              <a:t>a la hora </a:t>
            </a:r>
          </a:p>
          <a:p>
            <a:pPr algn="ctr"/>
            <a:r>
              <a:rPr lang="es-CO" sz="2400" dirty="0" smtClean="0"/>
              <a:t>de </a:t>
            </a:r>
            <a:endParaRPr lang="es-CO" sz="2400" dirty="0"/>
          </a:p>
        </p:txBody>
      </p:sp>
      <p:sp>
        <p:nvSpPr>
          <p:cNvPr id="4" name="3 Rectángulo"/>
          <p:cNvSpPr/>
          <p:nvPr/>
        </p:nvSpPr>
        <p:spPr>
          <a:xfrm>
            <a:off x="467544" y="1844824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la </a:t>
            </a:r>
            <a:r>
              <a:rPr lang="es-CO" sz="2000" b="1" dirty="0"/>
              <a:t>presión directa </a:t>
            </a:r>
            <a:endParaRPr lang="es-CO" sz="2000" b="1" dirty="0" smtClean="0"/>
          </a:p>
          <a:p>
            <a:pPr algn="ctr"/>
            <a:r>
              <a:rPr lang="es-CO" sz="2000" b="1" dirty="0" smtClean="0"/>
              <a:t>sobre </a:t>
            </a:r>
            <a:r>
              <a:rPr lang="es-CO" sz="2000" b="1" dirty="0"/>
              <a:t>la burguesía y el gobierno burgués </a:t>
            </a:r>
            <a:endParaRPr lang="es-CO" sz="2000" b="1" dirty="0" smtClean="0"/>
          </a:p>
          <a:p>
            <a:pPr algn="ctr"/>
            <a:r>
              <a:rPr lang="es-CO" sz="2000" b="1" dirty="0" smtClean="0"/>
              <a:t>a </a:t>
            </a:r>
            <a:r>
              <a:rPr lang="es-CO" sz="2000" b="1" dirty="0"/>
              <a:t>través de huelgas, boicot, sabotajes, etc. 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11560" y="5683895"/>
            <a:ext cx="3672408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2200" dirty="0" smtClean="0"/>
              <a:t>Lograr alza </a:t>
            </a:r>
            <a:r>
              <a:rPr lang="es-CO" sz="2200" dirty="0"/>
              <a:t>de salario y </a:t>
            </a:r>
            <a:r>
              <a:rPr lang="es-CO" sz="2200" dirty="0" smtClean="0"/>
              <a:t>mejora en </a:t>
            </a:r>
            <a:r>
              <a:rPr lang="es-CO" sz="2200" dirty="0"/>
              <a:t>condiciones de </a:t>
            </a:r>
            <a:r>
              <a:rPr lang="es-CO" sz="2200" dirty="0" smtClean="0"/>
              <a:t>trabajo</a:t>
            </a:r>
            <a:endParaRPr lang="es-CO" sz="2200" dirty="0"/>
          </a:p>
        </p:txBody>
      </p:sp>
      <p:sp>
        <p:nvSpPr>
          <p:cNvPr id="7" name="6 Rectángulo"/>
          <p:cNvSpPr/>
          <p:nvPr/>
        </p:nvSpPr>
        <p:spPr>
          <a:xfrm>
            <a:off x="5004048" y="5683895"/>
            <a:ext cx="3456384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2200" dirty="0" smtClean="0"/>
              <a:t>conquistar </a:t>
            </a:r>
            <a:r>
              <a:rPr lang="es-CO" sz="2200" dirty="0"/>
              <a:t>los objetivos finales del </a:t>
            </a:r>
            <a:r>
              <a:rPr lang="es-CO" sz="2200" dirty="0" smtClean="0"/>
              <a:t>proletariado</a:t>
            </a:r>
            <a:r>
              <a:rPr lang="es-CO" sz="2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28391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 redondeado"/>
          <p:cNvSpPr/>
          <p:nvPr/>
        </p:nvSpPr>
        <p:spPr>
          <a:xfrm>
            <a:off x="395536" y="3212975"/>
            <a:ext cx="8352928" cy="2204953"/>
          </a:xfrm>
          <a:prstGeom prst="roundRect">
            <a:avLst>
              <a:gd name="adj" fmla="val 742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395536" y="116632"/>
            <a:ext cx="82089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 smtClean="0"/>
              <a:t>UN RASGO CARACTERÍSTICO </a:t>
            </a:r>
          </a:p>
          <a:p>
            <a:pPr algn="ctr"/>
            <a:r>
              <a:rPr lang="es-CO" sz="2000" b="1" dirty="0" smtClean="0">
                <a:solidFill>
                  <a:srgbClr val="C00000"/>
                </a:solidFill>
              </a:rPr>
              <a:t>de </a:t>
            </a:r>
            <a:r>
              <a:rPr lang="es-CO" sz="2000" b="1" dirty="0">
                <a:solidFill>
                  <a:srgbClr val="C00000"/>
                </a:solidFill>
              </a:rPr>
              <a:t>las huelgas </a:t>
            </a:r>
            <a:endParaRPr lang="es-CO" sz="2000" b="1" dirty="0" smtClean="0">
              <a:solidFill>
                <a:srgbClr val="C00000"/>
              </a:solidFill>
            </a:endParaRPr>
          </a:p>
          <a:p>
            <a:pPr algn="ctr"/>
            <a:r>
              <a:rPr lang="es-CO" sz="2000" b="1" dirty="0" smtClean="0"/>
              <a:t>de </a:t>
            </a:r>
            <a:r>
              <a:rPr lang="es-CO" sz="2000" b="1" u="sng" dirty="0" smtClean="0"/>
              <a:t>los "anarcosindicalistas" franceses </a:t>
            </a:r>
          </a:p>
          <a:p>
            <a:pPr algn="ctr"/>
            <a:r>
              <a:rPr lang="es-CO" sz="2400" b="1" dirty="0" smtClean="0">
                <a:solidFill>
                  <a:srgbClr val="C00000"/>
                </a:solidFill>
              </a:rPr>
              <a:t>fue que se llevaron a cabo sin ninguna preparación</a:t>
            </a:r>
            <a:endParaRPr lang="es-CO" sz="2400" b="1" dirty="0">
              <a:solidFill>
                <a:srgbClr val="C0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2" y="1745521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000" b="1" dirty="0" smtClean="0"/>
              <a:t> 	       según </a:t>
            </a:r>
            <a:r>
              <a:rPr lang="es-CO" sz="2000" b="1" dirty="0" err="1" smtClean="0"/>
              <a:t>éllos</a:t>
            </a:r>
            <a:endParaRPr lang="es-CO" sz="2000" b="1" dirty="0" smtClean="0"/>
          </a:p>
          <a:p>
            <a:pPr algn="ctr"/>
            <a:r>
              <a:rPr lang="es-CO" sz="2000" b="1" dirty="0" smtClean="0"/>
              <a:t>cada huelga es en sí misma una especie de "gimnasia" revolucionaria </a:t>
            </a:r>
          </a:p>
          <a:p>
            <a:pPr algn="ctr"/>
            <a:r>
              <a:rPr lang="es-CO" sz="2000" b="1" dirty="0" smtClean="0"/>
              <a:t>que prepara a la clase trabajadora </a:t>
            </a:r>
          </a:p>
          <a:p>
            <a:pPr algn="ctr"/>
            <a:r>
              <a:rPr lang="es-CO" sz="2000" b="1" dirty="0" smtClean="0"/>
              <a:t>para una huelga general y una "revolución social" </a:t>
            </a:r>
            <a:endParaRPr lang="es-CO" sz="2000" b="1" dirty="0"/>
          </a:p>
        </p:txBody>
      </p:sp>
      <p:sp>
        <p:nvSpPr>
          <p:cNvPr id="4" name="3 Flecha en U"/>
          <p:cNvSpPr/>
          <p:nvPr/>
        </p:nvSpPr>
        <p:spPr>
          <a:xfrm rot="5400000" flipV="1">
            <a:off x="827838" y="620434"/>
            <a:ext cx="1260140" cy="1836712"/>
          </a:xfrm>
          <a:prstGeom prst="uturnArrow">
            <a:avLst>
              <a:gd name="adj1" fmla="val 6394"/>
              <a:gd name="adj2" fmla="val 18665"/>
              <a:gd name="adj3" fmla="val 23448"/>
              <a:gd name="adj4" fmla="val 39099"/>
              <a:gd name="adj5" fmla="val 70201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979712" y="3212976"/>
            <a:ext cx="5256584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El resultado de la huelga</a:t>
            </a:r>
          </a:p>
          <a:p>
            <a:pPr algn="ctr"/>
            <a:r>
              <a:rPr lang="es-CO" sz="2000" b="1" dirty="0" smtClean="0"/>
              <a:t>-en su opinión-</a:t>
            </a:r>
          </a:p>
          <a:p>
            <a:pPr algn="ctr"/>
            <a:r>
              <a:rPr lang="es-CO" sz="2000" b="1" dirty="0" smtClean="0"/>
              <a:t> no tiene un sentido significativo </a:t>
            </a:r>
            <a:endParaRPr lang="es-CO" sz="2000" b="1" dirty="0"/>
          </a:p>
        </p:txBody>
      </p:sp>
      <p:sp>
        <p:nvSpPr>
          <p:cNvPr id="6" name="5 Rectángulo"/>
          <p:cNvSpPr/>
          <p:nvPr/>
        </p:nvSpPr>
        <p:spPr>
          <a:xfrm>
            <a:off x="395536" y="4149080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Por eso</a:t>
            </a:r>
          </a:p>
          <a:p>
            <a:pPr algn="ctr"/>
            <a:r>
              <a:rPr lang="es-CO" sz="2000" b="1" dirty="0" smtClean="0"/>
              <a:t> les importaban poco los fondos de la huelga</a:t>
            </a:r>
          </a:p>
          <a:p>
            <a:pPr algn="ctr"/>
            <a:r>
              <a:rPr lang="es-CO" sz="2000" b="1" dirty="0" smtClean="0"/>
              <a:t>sobre la preparación exhaustiva e integral de las huelgas</a:t>
            </a:r>
          </a:p>
          <a:p>
            <a:pPr algn="ctr"/>
            <a:r>
              <a:rPr lang="es-CO" sz="2000" b="1" dirty="0" smtClean="0"/>
              <a:t>se guían por el entusiasmo y la determinación militante de los trabajadores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395536" y="5417929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>
                <a:solidFill>
                  <a:srgbClr val="C00000"/>
                </a:solidFill>
              </a:rPr>
              <a:t>Al absolutizar la huelga</a:t>
            </a:r>
          </a:p>
          <a:p>
            <a:pPr algn="ctr"/>
            <a:r>
              <a:rPr lang="es-CO" sz="2000" b="1" dirty="0" smtClean="0"/>
              <a:t>relegaron a segundo plano</a:t>
            </a:r>
          </a:p>
          <a:p>
            <a:pPr algn="ctr"/>
            <a:r>
              <a:rPr lang="es-CO" sz="2000" b="1" dirty="0" smtClean="0"/>
              <a:t>otras expresiones de la lucha sindical:</a:t>
            </a:r>
          </a:p>
          <a:p>
            <a:pPr algn="ctr"/>
            <a:r>
              <a:rPr lang="es-CO" sz="2000" b="1" dirty="0" smtClean="0"/>
              <a:t>asistencia mutua, convenciones colectivas, etc.</a:t>
            </a:r>
            <a:endParaRPr lang="es-CO" sz="2000" b="1" dirty="0"/>
          </a:p>
        </p:txBody>
      </p:sp>
    </p:spTree>
    <p:extLst>
      <p:ext uri="{BB962C8B-B14F-4D97-AF65-F5344CB8AC3E}">
        <p14:creationId xmlns:p14="http://schemas.microsoft.com/office/powerpoint/2010/main" val="319195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apecio"/>
          <p:cNvSpPr/>
          <p:nvPr/>
        </p:nvSpPr>
        <p:spPr>
          <a:xfrm flipV="1">
            <a:off x="539552" y="5589239"/>
            <a:ext cx="8064896" cy="769441"/>
          </a:xfrm>
          <a:prstGeom prst="trapezoid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3 Elipse"/>
          <p:cNvSpPr/>
          <p:nvPr/>
        </p:nvSpPr>
        <p:spPr>
          <a:xfrm>
            <a:off x="1691680" y="1412776"/>
            <a:ext cx="5688632" cy="108012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539552" y="188640"/>
            <a:ext cx="80648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200" i="1" dirty="0"/>
              <a:t>en la lucha por la destrucción del sistema capitalista </a:t>
            </a:r>
            <a:endParaRPr lang="es-CO" sz="2200" i="1" dirty="0" smtClean="0"/>
          </a:p>
          <a:p>
            <a:pPr algn="ctr"/>
            <a:r>
              <a:rPr lang="es-CO" sz="2800" b="1" dirty="0" smtClean="0"/>
              <a:t>los </a:t>
            </a:r>
            <a:r>
              <a:rPr lang="es-CO" sz="2800" b="1" dirty="0"/>
              <a:t>"anarcosindicalistas</a:t>
            </a:r>
            <a:r>
              <a:rPr lang="es-CO" sz="2800" b="1" dirty="0" smtClean="0"/>
              <a:t>"</a:t>
            </a:r>
            <a:endParaRPr lang="es-CO" sz="2800" b="1" dirty="0"/>
          </a:p>
          <a:p>
            <a:pPr algn="ctr"/>
            <a:r>
              <a:rPr lang="es-CO" sz="2400" dirty="0" smtClean="0"/>
              <a:t>conceden</a:t>
            </a:r>
          </a:p>
          <a:p>
            <a:pPr algn="ctr"/>
            <a:endParaRPr lang="es-CO" sz="1400" dirty="0" smtClean="0">
              <a:solidFill>
                <a:schemeClr val="bg1"/>
              </a:solidFill>
            </a:endParaRPr>
          </a:p>
          <a:p>
            <a:pPr algn="ctr"/>
            <a:r>
              <a:rPr lang="es-CO" sz="2400" dirty="0" smtClean="0">
                <a:solidFill>
                  <a:schemeClr val="bg1"/>
                </a:solidFill>
              </a:rPr>
              <a:t>un </a:t>
            </a:r>
            <a:r>
              <a:rPr lang="es-CO" sz="2400" dirty="0">
                <a:solidFill>
                  <a:schemeClr val="bg1"/>
                </a:solidFill>
              </a:rPr>
              <a:t>papel y </a:t>
            </a:r>
            <a:r>
              <a:rPr lang="es-CO" sz="2400" dirty="0" smtClean="0">
                <a:solidFill>
                  <a:schemeClr val="bg1"/>
                </a:solidFill>
              </a:rPr>
              <a:t>significado excepcional</a:t>
            </a:r>
          </a:p>
          <a:p>
            <a:pPr algn="ctr"/>
            <a:r>
              <a:rPr lang="es-CO" sz="2400" dirty="0" smtClean="0">
                <a:solidFill>
                  <a:schemeClr val="bg1"/>
                </a:solidFill>
              </a:rPr>
              <a:t>a una</a:t>
            </a:r>
            <a:r>
              <a:rPr lang="es-CO" sz="2400" dirty="0">
                <a:solidFill>
                  <a:schemeClr val="bg1"/>
                </a:solidFill>
              </a:rPr>
              <a:t> </a:t>
            </a:r>
            <a:r>
              <a:rPr lang="es-CO" sz="2400" b="1" u="sng" dirty="0" smtClean="0">
                <a:solidFill>
                  <a:schemeClr val="bg1"/>
                </a:solidFill>
              </a:rPr>
              <a:t>HUELGA GENERAL</a:t>
            </a:r>
            <a:r>
              <a:rPr lang="es-CO" sz="2400" u="sng" dirty="0" smtClean="0">
                <a:solidFill>
                  <a:schemeClr val="bg1"/>
                </a:solidFill>
              </a:rPr>
              <a:t> </a:t>
            </a:r>
            <a:endParaRPr lang="es-CO" sz="2400" u="sng" dirty="0">
              <a:solidFill>
                <a:schemeClr val="bg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2" y="2852936"/>
            <a:ext cx="8064896" cy="273921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2400" dirty="0" smtClean="0"/>
              <a:t>bajo la modalidad</a:t>
            </a:r>
          </a:p>
          <a:p>
            <a:pPr algn="ctr"/>
            <a:r>
              <a:rPr lang="es-CO" sz="2400" dirty="0" smtClean="0"/>
              <a:t>de </a:t>
            </a:r>
          </a:p>
          <a:p>
            <a:pPr algn="ctr"/>
            <a:r>
              <a:rPr lang="es-CO" sz="2800" b="1" dirty="0" smtClean="0"/>
              <a:t>LA HUELGA-REPARTIDOR</a:t>
            </a:r>
          </a:p>
          <a:p>
            <a:pPr algn="ctr"/>
            <a:r>
              <a:rPr lang="es-CO" sz="2400" i="1" dirty="0" smtClean="0"/>
              <a:t>-la </a:t>
            </a:r>
            <a:r>
              <a:rPr lang="es-CO" sz="2400" i="1" dirty="0"/>
              <a:t>"huelga de las armas </a:t>
            </a:r>
            <a:r>
              <a:rPr lang="es-CO" sz="2400" i="1" dirty="0" smtClean="0"/>
              <a:t>cruzadas"- </a:t>
            </a:r>
          </a:p>
          <a:p>
            <a:pPr algn="ctr"/>
            <a:r>
              <a:rPr lang="es-CO" sz="2400" dirty="0" smtClean="0"/>
              <a:t>que </a:t>
            </a:r>
            <a:r>
              <a:rPr lang="es-CO" sz="2400" dirty="0"/>
              <a:t>en su concepción </a:t>
            </a:r>
            <a:endParaRPr lang="es-CO" sz="2400" dirty="0" smtClean="0"/>
          </a:p>
          <a:p>
            <a:pPr algn="ctr"/>
            <a:r>
              <a:rPr lang="es-CO" sz="2400" b="1" dirty="0" smtClean="0">
                <a:solidFill>
                  <a:srgbClr val="C00000"/>
                </a:solidFill>
              </a:rPr>
              <a:t>ES LA FORMA MÁS ELEVADA DE LUCHA</a:t>
            </a:r>
          </a:p>
          <a:p>
            <a:pPr algn="ctr"/>
            <a:r>
              <a:rPr lang="es-CO" sz="2400" dirty="0" smtClean="0"/>
              <a:t> </a:t>
            </a:r>
            <a:r>
              <a:rPr lang="es-CO" sz="2400" dirty="0"/>
              <a:t>que </a:t>
            </a:r>
            <a:r>
              <a:rPr lang="es-CO" sz="2400" dirty="0" smtClean="0"/>
              <a:t>deberá llevar a </a:t>
            </a:r>
            <a:r>
              <a:rPr lang="es-CO" sz="2400" dirty="0"/>
              <a:t>la victoria de la "revolución social</a:t>
            </a:r>
            <a:r>
              <a:rPr lang="es-CO" sz="2400" dirty="0" smtClean="0"/>
              <a:t>"</a:t>
            </a:r>
            <a:r>
              <a:rPr lang="es-CO" sz="2400" dirty="0"/>
              <a:t> </a:t>
            </a:r>
          </a:p>
        </p:txBody>
      </p:sp>
      <p:sp>
        <p:nvSpPr>
          <p:cNvPr id="5" name="4 Rectángulo"/>
          <p:cNvSpPr/>
          <p:nvPr/>
        </p:nvSpPr>
        <p:spPr>
          <a:xfrm>
            <a:off x="611560" y="5589240"/>
            <a:ext cx="8064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200" dirty="0" smtClean="0"/>
              <a:t>pero </a:t>
            </a:r>
            <a:r>
              <a:rPr lang="es-CO" sz="2200" dirty="0"/>
              <a:t>el éxito de la huelga general </a:t>
            </a:r>
            <a:endParaRPr lang="es-CO" sz="2200" dirty="0" smtClean="0"/>
          </a:p>
          <a:p>
            <a:pPr algn="ctr"/>
            <a:r>
              <a:rPr lang="es-CO" sz="2200" dirty="0" smtClean="0"/>
              <a:t>no </a:t>
            </a:r>
            <a:r>
              <a:rPr lang="es-CO" sz="2200" dirty="0"/>
              <a:t>se asoció con un levantamiento </a:t>
            </a:r>
            <a:r>
              <a:rPr lang="es-CO" sz="2200" dirty="0" smtClean="0"/>
              <a:t>armado</a:t>
            </a:r>
            <a:endParaRPr lang="es-CO" sz="2200" dirty="0"/>
          </a:p>
        </p:txBody>
      </p:sp>
      <p:sp>
        <p:nvSpPr>
          <p:cNvPr id="6" name="5 Flecha abajo"/>
          <p:cNvSpPr/>
          <p:nvPr/>
        </p:nvSpPr>
        <p:spPr>
          <a:xfrm>
            <a:off x="4427984" y="2492896"/>
            <a:ext cx="260412" cy="28803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9947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 redondeado"/>
          <p:cNvSpPr/>
          <p:nvPr/>
        </p:nvSpPr>
        <p:spPr>
          <a:xfrm>
            <a:off x="1979712" y="2780928"/>
            <a:ext cx="5184576" cy="193899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755576" y="116632"/>
            <a:ext cx="7560840" cy="138499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después </a:t>
            </a:r>
            <a:r>
              <a:rPr lang="es-CO" sz="2000" b="1" dirty="0"/>
              <a:t>del Congreso de </a:t>
            </a:r>
            <a:r>
              <a:rPr lang="es-CO" sz="2000" b="1" dirty="0" smtClean="0"/>
              <a:t>Amiens</a:t>
            </a:r>
          </a:p>
          <a:p>
            <a:pPr algn="ctr"/>
            <a:r>
              <a:rPr lang="es-CO" sz="2000" b="1" dirty="0" smtClean="0"/>
              <a:t>los </a:t>
            </a:r>
            <a:r>
              <a:rPr lang="es-CO" sz="2000" b="1" dirty="0"/>
              <a:t>líderes de los "sindicalistas revolucionarios" </a:t>
            </a:r>
            <a:endParaRPr lang="es-CO" sz="2000" b="1" dirty="0" smtClean="0"/>
          </a:p>
          <a:p>
            <a:pPr algn="ctr"/>
            <a:r>
              <a:rPr lang="es-CO" sz="2000" b="1" dirty="0" smtClean="0">
                <a:solidFill>
                  <a:srgbClr val="C00000"/>
                </a:solidFill>
              </a:rPr>
              <a:t>comenzaron </a:t>
            </a:r>
            <a:r>
              <a:rPr lang="es-CO" sz="2000" b="1" dirty="0">
                <a:solidFill>
                  <a:srgbClr val="C00000"/>
                </a:solidFill>
              </a:rPr>
              <a:t>a deslizarse </a:t>
            </a:r>
            <a:endParaRPr lang="es-CO" sz="2000" b="1" dirty="0" smtClean="0">
              <a:solidFill>
                <a:srgbClr val="C00000"/>
              </a:solidFill>
            </a:endParaRPr>
          </a:p>
          <a:p>
            <a:pPr algn="ctr"/>
            <a:r>
              <a:rPr lang="es-CO" sz="2400" b="1" dirty="0" smtClean="0">
                <a:solidFill>
                  <a:srgbClr val="C00000"/>
                </a:solidFill>
              </a:rPr>
              <a:t>POR LOS RIELES DEL REFORMISMO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39552" y="1628800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 smtClean="0"/>
              <a:t>La </a:t>
            </a:r>
            <a:r>
              <a:rPr lang="es-CO" dirty="0"/>
              <a:t>degeneración oportunista del sindicalismo francés </a:t>
            </a:r>
            <a:endParaRPr lang="es-CO" dirty="0" smtClean="0"/>
          </a:p>
          <a:p>
            <a:pPr algn="ctr"/>
            <a:r>
              <a:rPr lang="es-CO" dirty="0" smtClean="0"/>
              <a:t>terminó </a:t>
            </a:r>
            <a:r>
              <a:rPr lang="es-CO" dirty="0"/>
              <a:t>durante la primera guerra imperialista mundial </a:t>
            </a:r>
            <a:endParaRPr lang="es-CO" dirty="0" smtClean="0"/>
          </a:p>
          <a:p>
            <a:pPr algn="ctr"/>
            <a:r>
              <a:rPr lang="es-CO" dirty="0" smtClean="0"/>
              <a:t>mediante </a:t>
            </a:r>
            <a:r>
              <a:rPr lang="es-CO" dirty="0"/>
              <a:t>la abierta traición de los líderes de la CGT liderados por </a:t>
            </a:r>
            <a:r>
              <a:rPr lang="es-CO" dirty="0" err="1"/>
              <a:t>Jouhaux</a:t>
            </a:r>
            <a:r>
              <a:rPr lang="es-CO" dirty="0"/>
              <a:t> </a:t>
            </a:r>
            <a:endParaRPr lang="es-CO" dirty="0" smtClean="0"/>
          </a:p>
          <a:p>
            <a:pPr algn="ctr"/>
            <a:r>
              <a:rPr lang="es-CO" dirty="0" smtClean="0"/>
              <a:t>y su </a:t>
            </a:r>
            <a:r>
              <a:rPr lang="es-CO" dirty="0"/>
              <a:t>paso al servicio de los intereses de la burguesía </a:t>
            </a:r>
            <a:r>
              <a:rPr lang="es-CO" dirty="0" smtClean="0"/>
              <a:t>imperialista</a:t>
            </a:r>
            <a:endParaRPr lang="es-CO" dirty="0"/>
          </a:p>
        </p:txBody>
      </p:sp>
      <p:sp>
        <p:nvSpPr>
          <p:cNvPr id="6" name="5 Rectángulo"/>
          <p:cNvSpPr/>
          <p:nvPr/>
        </p:nvSpPr>
        <p:spPr>
          <a:xfrm>
            <a:off x="791580" y="2780928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</a:rPr>
              <a:t>Al </a:t>
            </a:r>
            <a:r>
              <a:rPr lang="es-CO" sz="2000" b="1" dirty="0">
                <a:solidFill>
                  <a:schemeClr val="bg1"/>
                </a:solidFill>
              </a:rPr>
              <a:t>embarcarse </a:t>
            </a:r>
            <a:endParaRPr lang="es-CO" sz="2000" b="1" dirty="0" smtClean="0">
              <a:solidFill>
                <a:schemeClr val="bg1"/>
              </a:solidFill>
            </a:endParaRPr>
          </a:p>
          <a:p>
            <a:pPr algn="ctr"/>
            <a:r>
              <a:rPr lang="es-CO" sz="2000" b="1" dirty="0" smtClean="0">
                <a:solidFill>
                  <a:schemeClr val="bg1"/>
                </a:solidFill>
              </a:rPr>
              <a:t>en </a:t>
            </a:r>
            <a:r>
              <a:rPr lang="es-CO" sz="2000" b="1" dirty="0">
                <a:solidFill>
                  <a:schemeClr val="bg1"/>
                </a:solidFill>
              </a:rPr>
              <a:t>el camino </a:t>
            </a:r>
            <a:endParaRPr lang="es-CO" sz="2000" b="1" dirty="0" smtClean="0">
              <a:solidFill>
                <a:schemeClr val="bg1"/>
              </a:solidFill>
            </a:endParaRPr>
          </a:p>
          <a:p>
            <a:pPr algn="ctr"/>
            <a:r>
              <a:rPr lang="es-CO" sz="2000" b="1" dirty="0" smtClean="0">
                <a:solidFill>
                  <a:schemeClr val="bg1"/>
                </a:solidFill>
              </a:rPr>
              <a:t>de </a:t>
            </a:r>
            <a:r>
              <a:rPr lang="es-CO" sz="2000" b="1" dirty="0">
                <a:solidFill>
                  <a:schemeClr val="bg1"/>
                </a:solidFill>
              </a:rPr>
              <a:t>la "unión sagrada" con la </a:t>
            </a:r>
            <a:r>
              <a:rPr lang="es-CO" sz="2000" b="1" dirty="0" smtClean="0">
                <a:solidFill>
                  <a:schemeClr val="bg1"/>
                </a:solidFill>
              </a:rPr>
              <a:t>burguesía</a:t>
            </a:r>
          </a:p>
          <a:p>
            <a:pPr algn="ctr"/>
            <a:r>
              <a:rPr lang="es-CO" sz="2000" b="1" dirty="0" smtClean="0">
                <a:solidFill>
                  <a:schemeClr val="bg1"/>
                </a:solidFill>
              </a:rPr>
              <a:t>la </a:t>
            </a:r>
            <a:r>
              <a:rPr lang="es-CO" sz="2000" b="1" dirty="0">
                <a:solidFill>
                  <a:schemeClr val="bg1"/>
                </a:solidFill>
              </a:rPr>
              <a:t>Confederación General del Trabajo </a:t>
            </a:r>
            <a:endParaRPr lang="es-CO" sz="2000" b="1" dirty="0" smtClean="0">
              <a:solidFill>
                <a:schemeClr val="bg1"/>
              </a:solidFill>
            </a:endParaRPr>
          </a:p>
          <a:p>
            <a:pPr algn="ctr"/>
            <a:r>
              <a:rPr lang="es-CO" sz="2000" b="1" dirty="0" smtClean="0">
                <a:solidFill>
                  <a:schemeClr val="bg1"/>
                </a:solidFill>
              </a:rPr>
              <a:t>ha </a:t>
            </a:r>
            <a:r>
              <a:rPr lang="es-CO" sz="2000" b="1" dirty="0">
                <a:solidFill>
                  <a:schemeClr val="bg1"/>
                </a:solidFill>
              </a:rPr>
              <a:t>apoyado activamente </a:t>
            </a:r>
            <a:endParaRPr lang="es-CO" sz="2000" b="1" dirty="0" smtClean="0">
              <a:solidFill>
                <a:schemeClr val="bg1"/>
              </a:solidFill>
            </a:endParaRPr>
          </a:p>
          <a:p>
            <a:pPr algn="ctr"/>
            <a:r>
              <a:rPr lang="es-CO" sz="2000" b="1" dirty="0" smtClean="0">
                <a:solidFill>
                  <a:schemeClr val="bg1"/>
                </a:solidFill>
              </a:rPr>
              <a:t>los </a:t>
            </a:r>
            <a:r>
              <a:rPr lang="es-CO" sz="2000" b="1" dirty="0">
                <a:solidFill>
                  <a:schemeClr val="bg1"/>
                </a:solidFill>
              </a:rPr>
              <a:t>planes del imperialismo </a:t>
            </a:r>
            <a:r>
              <a:rPr lang="es-CO" sz="2000" b="1" dirty="0" smtClean="0">
                <a:solidFill>
                  <a:schemeClr val="bg1"/>
                </a:solidFill>
              </a:rPr>
              <a:t>francés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168116" y="4941168"/>
            <a:ext cx="48521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dirty="0" smtClean="0"/>
              <a:t>suprimió </a:t>
            </a:r>
            <a:r>
              <a:rPr lang="es-CO" sz="2000" dirty="0"/>
              <a:t>la resistencia y las protestas </a:t>
            </a:r>
            <a:endParaRPr lang="es-CO" sz="2000" dirty="0" smtClean="0"/>
          </a:p>
          <a:p>
            <a:pPr algn="ctr"/>
            <a:r>
              <a:rPr lang="es-CO" sz="2000" dirty="0" smtClean="0"/>
              <a:t>de </a:t>
            </a:r>
            <a:r>
              <a:rPr lang="es-CO" sz="2000" dirty="0"/>
              <a:t>los </a:t>
            </a:r>
            <a:r>
              <a:rPr lang="es-CO" sz="2000" dirty="0" smtClean="0"/>
              <a:t>elementos de </a:t>
            </a:r>
            <a:r>
              <a:rPr lang="es-CO" sz="2000" dirty="0"/>
              <a:t>la oposición </a:t>
            </a:r>
            <a:endParaRPr lang="es-CO" sz="2000" dirty="0" smtClean="0"/>
          </a:p>
          <a:p>
            <a:pPr algn="ctr"/>
            <a:r>
              <a:rPr lang="es-CO" sz="2000" dirty="0" smtClean="0"/>
              <a:t>dentro </a:t>
            </a:r>
            <a:r>
              <a:rPr lang="es-CO" sz="2000" dirty="0"/>
              <a:t>del movimiento </a:t>
            </a:r>
            <a:r>
              <a:rPr lang="es-CO" sz="2000" dirty="0" smtClean="0"/>
              <a:t>sindical</a:t>
            </a:r>
            <a:r>
              <a:rPr lang="es-CO" sz="2000" dirty="0"/>
              <a:t> </a:t>
            </a:r>
            <a:endParaRPr lang="es-CO" sz="2000" b="1" dirty="0"/>
          </a:p>
        </p:txBody>
      </p:sp>
      <p:sp>
        <p:nvSpPr>
          <p:cNvPr id="9" name="8 Flecha abajo"/>
          <p:cNvSpPr/>
          <p:nvPr/>
        </p:nvSpPr>
        <p:spPr>
          <a:xfrm>
            <a:off x="4427984" y="4719921"/>
            <a:ext cx="360040" cy="168984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9 Rectángulo"/>
          <p:cNvSpPr/>
          <p:nvPr/>
        </p:nvSpPr>
        <p:spPr>
          <a:xfrm>
            <a:off x="755576" y="6021288"/>
            <a:ext cx="7848872" cy="738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CO" sz="1400" dirty="0"/>
              <a:t>Sólo "IWW" en los Estados Unidos, </a:t>
            </a:r>
            <a:r>
              <a:rPr lang="es-CO" sz="1400" dirty="0" smtClean="0"/>
              <a:t>continúo de </a:t>
            </a:r>
            <a:r>
              <a:rPr lang="es-CO" sz="1400" dirty="0"/>
              <a:t>pie en </a:t>
            </a:r>
            <a:r>
              <a:rPr lang="es-CO" sz="1400" dirty="0" smtClean="0"/>
              <a:t>su </a:t>
            </a:r>
            <a:r>
              <a:rPr lang="es-CO" sz="1400" dirty="0"/>
              <a:t>posición </a:t>
            </a:r>
            <a:r>
              <a:rPr lang="es-CO" sz="1400" dirty="0" smtClean="0"/>
              <a:t>sindical;  </a:t>
            </a:r>
            <a:r>
              <a:rPr lang="es-CO" sz="1400" dirty="0"/>
              <a:t>a diferencia de la mayoría de los líderes del sindicalismo </a:t>
            </a:r>
            <a:r>
              <a:rPr lang="es-CO" sz="1400" dirty="0" smtClean="0"/>
              <a:t>francés, l</a:t>
            </a:r>
            <a:r>
              <a:rPr lang="es-CO" sz="1400" b="1" dirty="0" smtClean="0"/>
              <a:t>a IWW </a:t>
            </a:r>
            <a:r>
              <a:rPr lang="es-CO" sz="1400" b="1" dirty="0"/>
              <a:t>dirigió </a:t>
            </a:r>
            <a:r>
              <a:rPr lang="es-CO" sz="1400" b="1" dirty="0" smtClean="0"/>
              <a:t>una </a:t>
            </a:r>
            <a:r>
              <a:rPr lang="es-CO" sz="1400" b="1" dirty="0"/>
              <a:t>valiente lucha contra la burguesía imperialista de los planes de Estados Unidos y se mantuvo fiel a los principios de la solidaridad de clase internacional</a:t>
            </a:r>
            <a:r>
              <a:rPr lang="es-CO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7587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 redondeado"/>
          <p:cNvSpPr/>
          <p:nvPr/>
        </p:nvSpPr>
        <p:spPr>
          <a:xfrm>
            <a:off x="395536" y="2492896"/>
            <a:ext cx="8208912" cy="172645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539552" y="260647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 La política reformista de la CGT </a:t>
            </a:r>
            <a:endParaRPr lang="es-CO" sz="2000" b="1" dirty="0" smtClean="0"/>
          </a:p>
          <a:p>
            <a:pPr algn="ctr"/>
            <a:r>
              <a:rPr lang="es-CO" sz="2000" b="1" dirty="0" smtClean="0"/>
              <a:t>condujo al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979712" y="4365104"/>
            <a:ext cx="5112568" cy="12311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dirty="0" smtClean="0"/>
              <a:t>Los elementos </a:t>
            </a:r>
            <a:r>
              <a:rPr lang="es-CO" dirty="0"/>
              <a:t>de </a:t>
            </a:r>
            <a:r>
              <a:rPr lang="es-CO" dirty="0" smtClean="0"/>
              <a:t>oposición expulsados</a:t>
            </a:r>
          </a:p>
          <a:p>
            <a:pPr algn="ctr"/>
            <a:r>
              <a:rPr lang="es-CO" dirty="0" smtClean="0"/>
              <a:t>se </a:t>
            </a:r>
            <a:r>
              <a:rPr lang="es-CO" dirty="0"/>
              <a:t>fusionaron a fines de </a:t>
            </a:r>
            <a:r>
              <a:rPr lang="es-CO" dirty="0" smtClean="0"/>
              <a:t>1921</a:t>
            </a:r>
          </a:p>
          <a:p>
            <a:pPr algn="ctr"/>
            <a:r>
              <a:rPr lang="es-CO" sz="2000" b="1" dirty="0" smtClean="0"/>
              <a:t>en </a:t>
            </a:r>
            <a:r>
              <a:rPr lang="es-CO" sz="2000" b="1" dirty="0"/>
              <a:t>la Confederación Unitaria del </a:t>
            </a:r>
            <a:r>
              <a:rPr lang="es-CO" sz="2000" b="1" dirty="0" smtClean="0"/>
              <a:t>Trabajo</a:t>
            </a:r>
            <a:endParaRPr lang="es-CO" b="1" dirty="0" smtClean="0"/>
          </a:p>
          <a:p>
            <a:pPr algn="ctr"/>
            <a:r>
              <a:rPr lang="es-CO" dirty="0" smtClean="0"/>
              <a:t>que </a:t>
            </a:r>
            <a:r>
              <a:rPr lang="es-CO" dirty="0"/>
              <a:t>se </a:t>
            </a:r>
            <a:r>
              <a:rPr lang="es-CO" dirty="0" smtClean="0"/>
              <a:t>afilió </a:t>
            </a:r>
            <a:r>
              <a:rPr lang="es-CO" dirty="0"/>
              <a:t>a la Internacional Sindical </a:t>
            </a:r>
            <a:r>
              <a:rPr lang="es-CO" dirty="0" smtClean="0"/>
              <a:t>Roja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611560" y="5746030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/>
              <a:t> La Confederación Unitaria del Trabajo, paso a paso ha venido </a:t>
            </a:r>
            <a:r>
              <a:rPr lang="es-CO" dirty="0" smtClean="0"/>
              <a:t>superando</a:t>
            </a:r>
          </a:p>
          <a:p>
            <a:pPr algn="ctr"/>
            <a:r>
              <a:rPr lang="es-CO" dirty="0" smtClean="0"/>
              <a:t> </a:t>
            </a:r>
            <a:r>
              <a:rPr lang="es-CO" dirty="0"/>
              <a:t>la resistencia de los elementos anarquistas y de los confusos 'sindicalistas puros'  </a:t>
            </a:r>
            <a:endParaRPr lang="es-CO" dirty="0" smtClean="0"/>
          </a:p>
          <a:p>
            <a:pPr algn="ctr"/>
            <a:r>
              <a:rPr lang="es-CO" dirty="0" smtClean="0"/>
              <a:t>y </a:t>
            </a:r>
            <a:r>
              <a:rPr lang="es-CO" dirty="0"/>
              <a:t>ha entrado al camino del acercamiento y cooperación con el Partido </a:t>
            </a:r>
            <a:r>
              <a:rPr lang="es-CO" dirty="0" smtClean="0"/>
              <a:t>Comunista</a:t>
            </a:r>
            <a:endParaRPr lang="es-CO" dirty="0"/>
          </a:p>
        </p:txBody>
      </p:sp>
      <p:sp>
        <p:nvSpPr>
          <p:cNvPr id="5" name="4 Rectángulo"/>
          <p:cNvSpPr/>
          <p:nvPr/>
        </p:nvSpPr>
        <p:spPr>
          <a:xfrm>
            <a:off x="1655676" y="1299317"/>
            <a:ext cx="2412268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2000" b="1" dirty="0"/>
              <a:t> </a:t>
            </a:r>
            <a:r>
              <a:rPr lang="es-CO" sz="2000" b="1" dirty="0" smtClean="0"/>
              <a:t>acercamiento </a:t>
            </a:r>
            <a:r>
              <a:rPr lang="es-CO" sz="2000" b="1" dirty="0"/>
              <a:t>con </a:t>
            </a:r>
            <a:endParaRPr lang="es-CO" sz="2000" b="1" dirty="0" smtClean="0"/>
          </a:p>
          <a:p>
            <a:pPr algn="ctr"/>
            <a:r>
              <a:rPr lang="es-CO" sz="2000" b="1" dirty="0" smtClean="0"/>
              <a:t>el </a:t>
            </a:r>
            <a:r>
              <a:rPr lang="es-CO" sz="2000" b="1" dirty="0"/>
              <a:t>Partido Socialista </a:t>
            </a:r>
            <a:r>
              <a:rPr lang="es-CO" sz="2000" b="1" dirty="0" smtClean="0"/>
              <a:t>francés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932040" y="1333217"/>
            <a:ext cx="288032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 </a:t>
            </a:r>
            <a:r>
              <a:rPr lang="es-CO" sz="2000" b="1" dirty="0"/>
              <a:t>rechazo en la práctica </a:t>
            </a:r>
            <a:endParaRPr lang="es-CO" sz="2000" b="1" dirty="0" smtClean="0"/>
          </a:p>
          <a:p>
            <a:pPr algn="ctr"/>
            <a:r>
              <a:rPr lang="es-CO" sz="2000" b="1" dirty="0" smtClean="0"/>
              <a:t>de </a:t>
            </a:r>
            <a:r>
              <a:rPr lang="es-CO" sz="2000" b="1" dirty="0"/>
              <a:t>los principios básicos </a:t>
            </a:r>
            <a:endParaRPr lang="es-CO" sz="2000" b="1" dirty="0" smtClean="0"/>
          </a:p>
          <a:p>
            <a:pPr algn="ctr"/>
            <a:r>
              <a:rPr lang="es-CO" sz="2000" b="1" dirty="0" smtClean="0"/>
              <a:t>del anarcosindicalismo</a:t>
            </a:r>
          </a:p>
        </p:txBody>
      </p:sp>
      <p:sp>
        <p:nvSpPr>
          <p:cNvPr id="7" name="6 Rectángulo"/>
          <p:cNvSpPr/>
          <p:nvPr/>
        </p:nvSpPr>
        <p:spPr>
          <a:xfrm>
            <a:off x="611560" y="2638653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/>
              <a:t>El final de la guerra fue acompañado en Francia </a:t>
            </a:r>
            <a:endParaRPr lang="es-CO" b="1" dirty="0" smtClean="0"/>
          </a:p>
          <a:p>
            <a:pPr algn="ctr"/>
            <a:r>
              <a:rPr lang="es-CO" b="1" dirty="0" smtClean="0"/>
              <a:t>por </a:t>
            </a:r>
            <a:r>
              <a:rPr lang="es-CO" b="1" dirty="0"/>
              <a:t>el gran aumento de la huelga y el movimiento obrero </a:t>
            </a:r>
            <a:r>
              <a:rPr lang="es-CO" b="1" dirty="0" smtClean="0"/>
              <a:t>revolucionario</a:t>
            </a:r>
            <a:endParaRPr lang="es-CO" b="1" dirty="0"/>
          </a:p>
        </p:txBody>
      </p:sp>
      <p:sp>
        <p:nvSpPr>
          <p:cNvPr id="8" name="7 Rectángulo"/>
          <p:cNvSpPr/>
          <p:nvPr/>
        </p:nvSpPr>
        <p:spPr>
          <a:xfrm>
            <a:off x="539552" y="3284984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 smtClean="0"/>
              <a:t>entonces se </a:t>
            </a:r>
            <a:r>
              <a:rPr lang="es-CO" dirty="0"/>
              <a:t>generó </a:t>
            </a:r>
            <a:endParaRPr lang="es-CO" dirty="0" smtClean="0"/>
          </a:p>
          <a:p>
            <a:pPr algn="ctr"/>
            <a:r>
              <a:rPr lang="es-CO" dirty="0" smtClean="0"/>
              <a:t>una </a:t>
            </a:r>
            <a:r>
              <a:rPr lang="es-CO" dirty="0"/>
              <a:t>creciente oposición dentro de la CGT </a:t>
            </a:r>
            <a:endParaRPr lang="es-CO" dirty="0" smtClean="0"/>
          </a:p>
          <a:p>
            <a:pPr algn="ctr"/>
            <a:r>
              <a:rPr lang="es-CO" sz="2000" b="1" dirty="0" smtClean="0"/>
              <a:t>contra </a:t>
            </a:r>
            <a:r>
              <a:rPr lang="es-CO" sz="2000" b="1" dirty="0"/>
              <a:t>la dirección reformista del movimiento </a:t>
            </a:r>
            <a:r>
              <a:rPr lang="es-CO" sz="2000" b="1" dirty="0" smtClean="0"/>
              <a:t>sindical</a:t>
            </a:r>
            <a:r>
              <a:rPr lang="es-CO" sz="20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07837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apecio"/>
          <p:cNvSpPr/>
          <p:nvPr/>
        </p:nvSpPr>
        <p:spPr>
          <a:xfrm>
            <a:off x="1403648" y="3717032"/>
            <a:ext cx="6624736" cy="707886"/>
          </a:xfrm>
          <a:prstGeom prst="trapezoid">
            <a:avLst>
              <a:gd name="adj" fmla="val 8241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683568" y="692696"/>
            <a:ext cx="7632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Pequeños grupos </a:t>
            </a:r>
            <a:endParaRPr lang="es-CO" sz="2000" b="1" dirty="0" smtClean="0"/>
          </a:p>
          <a:p>
            <a:pPr algn="ctr"/>
            <a:r>
              <a:rPr lang="es-CO" sz="2000" b="1" dirty="0" smtClean="0"/>
              <a:t>de </a:t>
            </a:r>
            <a:r>
              <a:rPr lang="es-CO" sz="2000" b="1" dirty="0"/>
              <a:t>elementos anarquistas y anarco-sindicalistas </a:t>
            </a:r>
            <a:endParaRPr lang="es-CO" sz="2000" b="1" dirty="0" smtClean="0"/>
          </a:p>
          <a:p>
            <a:pPr algn="ctr"/>
            <a:r>
              <a:rPr lang="es-CO" sz="2000" b="1" dirty="0" smtClean="0"/>
              <a:t>tercamente </a:t>
            </a:r>
            <a:r>
              <a:rPr lang="es-CO" sz="2000" b="1" dirty="0"/>
              <a:t>se adherían a sus antiguas posiciones </a:t>
            </a:r>
            <a:endParaRPr lang="es-CO" sz="2000" b="1" dirty="0" smtClean="0"/>
          </a:p>
          <a:p>
            <a:pPr algn="ctr"/>
            <a:r>
              <a:rPr lang="es-CO" sz="2000" b="1" dirty="0" smtClean="0"/>
              <a:t>hostiles a</a:t>
            </a:r>
          </a:p>
        </p:txBody>
      </p:sp>
      <p:sp>
        <p:nvSpPr>
          <p:cNvPr id="3" name="2 Rectángulo"/>
          <p:cNvSpPr/>
          <p:nvPr/>
        </p:nvSpPr>
        <p:spPr>
          <a:xfrm>
            <a:off x="611560" y="2420888"/>
            <a:ext cx="1584176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el </a:t>
            </a:r>
            <a:r>
              <a:rPr lang="es-CO" sz="2000" b="1" dirty="0"/>
              <a:t>Partido </a:t>
            </a:r>
            <a:r>
              <a:rPr lang="es-CO" sz="2000" b="1" dirty="0" smtClean="0"/>
              <a:t>Comunista</a:t>
            </a:r>
            <a:endParaRPr lang="es-CO" sz="2000" b="1" dirty="0"/>
          </a:p>
        </p:txBody>
      </p:sp>
      <p:sp>
        <p:nvSpPr>
          <p:cNvPr id="4" name="3 Rectángulo"/>
          <p:cNvSpPr/>
          <p:nvPr/>
        </p:nvSpPr>
        <p:spPr>
          <a:xfrm>
            <a:off x="755576" y="3717032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dirty="0" smtClean="0"/>
              <a:t>tal </a:t>
            </a:r>
            <a:r>
              <a:rPr lang="es-CO" sz="2000" dirty="0"/>
              <a:t>fue el caso de organizaciones sindicales </a:t>
            </a:r>
            <a:endParaRPr lang="es-CO" sz="2000" dirty="0" smtClean="0"/>
          </a:p>
          <a:p>
            <a:pPr algn="ctr"/>
            <a:r>
              <a:rPr lang="es-CO" sz="2000" dirty="0" smtClean="0"/>
              <a:t>de España</a:t>
            </a:r>
            <a:r>
              <a:rPr lang="es-CO" sz="2000" dirty="0"/>
              <a:t>, Alemania, Italia, Holanda y otros </a:t>
            </a:r>
            <a:r>
              <a:rPr lang="es-CO" sz="2000" dirty="0" smtClean="0"/>
              <a:t>países</a:t>
            </a:r>
            <a:endParaRPr lang="es-CO" sz="2000" dirty="0"/>
          </a:p>
        </p:txBody>
      </p:sp>
      <p:sp>
        <p:nvSpPr>
          <p:cNvPr id="5" name="4 Rectángulo"/>
          <p:cNvSpPr/>
          <p:nvPr/>
        </p:nvSpPr>
        <p:spPr>
          <a:xfrm>
            <a:off x="2555776" y="2420888"/>
            <a:ext cx="1872208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la </a:t>
            </a:r>
            <a:r>
              <a:rPr lang="es-CO" sz="2000" b="1" dirty="0"/>
              <a:t>dictadura del </a:t>
            </a:r>
            <a:r>
              <a:rPr lang="es-CO" sz="2000" b="1" dirty="0" smtClean="0"/>
              <a:t>proletariado</a:t>
            </a:r>
            <a:endParaRPr lang="es-CO" sz="2000" b="1" dirty="0"/>
          </a:p>
        </p:txBody>
      </p:sp>
      <p:sp>
        <p:nvSpPr>
          <p:cNvPr id="6" name="5 Rectángulo"/>
          <p:cNvSpPr/>
          <p:nvPr/>
        </p:nvSpPr>
        <p:spPr>
          <a:xfrm>
            <a:off x="7308304" y="2420888"/>
            <a:ext cx="144016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la Comintern</a:t>
            </a:r>
            <a:r>
              <a:rPr lang="es-CO" sz="2000" b="1" dirty="0"/>
              <a:t> 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644008" y="2433082"/>
            <a:ext cx="144016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la </a:t>
            </a:r>
            <a:r>
              <a:rPr lang="es-CO" sz="2000" b="1" dirty="0"/>
              <a:t>Rusia </a:t>
            </a:r>
            <a:r>
              <a:rPr lang="es-CO" sz="2000" b="1" dirty="0" smtClean="0"/>
              <a:t>soviética</a:t>
            </a:r>
            <a:endParaRPr lang="es-CO" sz="2000" b="1" dirty="0"/>
          </a:p>
        </p:txBody>
      </p:sp>
      <p:sp>
        <p:nvSpPr>
          <p:cNvPr id="8" name="7 Rectángulo"/>
          <p:cNvSpPr/>
          <p:nvPr/>
        </p:nvSpPr>
        <p:spPr>
          <a:xfrm>
            <a:off x="6300192" y="2420888"/>
            <a:ext cx="864096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la </a:t>
            </a:r>
          </a:p>
          <a:p>
            <a:pPr algn="ctr"/>
            <a:r>
              <a:rPr lang="es-CO" sz="2000" b="1" dirty="0" smtClean="0"/>
              <a:t>ISR</a:t>
            </a:r>
            <a:endParaRPr lang="es-CO" sz="2000" b="1" dirty="0"/>
          </a:p>
        </p:txBody>
      </p:sp>
      <p:sp>
        <p:nvSpPr>
          <p:cNvPr id="10" name="9 Rectángulo"/>
          <p:cNvSpPr/>
          <p:nvPr/>
        </p:nvSpPr>
        <p:spPr>
          <a:xfrm>
            <a:off x="1417824" y="5013176"/>
            <a:ext cx="6610559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En el proceso de mayor intensificación de la lucha </a:t>
            </a:r>
            <a:endParaRPr lang="es-CO" sz="2000" b="1" dirty="0" smtClean="0"/>
          </a:p>
          <a:p>
            <a:pPr algn="ctr"/>
            <a:r>
              <a:rPr lang="es-CO" sz="2000" b="1" dirty="0" smtClean="0"/>
              <a:t>en </a:t>
            </a:r>
            <a:r>
              <a:rPr lang="es-CO" sz="2000" b="1" dirty="0"/>
              <a:t>el campo del </a:t>
            </a:r>
            <a:r>
              <a:rPr lang="es-CO" sz="2000" b="1" dirty="0" smtClean="0"/>
              <a:t>sindicalismo</a:t>
            </a:r>
          </a:p>
          <a:p>
            <a:pPr algn="ctr"/>
            <a:r>
              <a:rPr lang="es-CO" sz="2000" b="1" dirty="0" smtClean="0"/>
              <a:t>la </a:t>
            </a:r>
            <a:r>
              <a:rPr lang="es-CO" sz="2000" b="1" dirty="0"/>
              <a:t>parte más avanzada de aquellos </a:t>
            </a:r>
            <a:r>
              <a:rPr lang="es-CO" sz="2000" b="1" dirty="0" smtClean="0"/>
              <a:t>sindicatos</a:t>
            </a:r>
          </a:p>
          <a:p>
            <a:pPr algn="ctr"/>
            <a:r>
              <a:rPr lang="es-CO" sz="2000" b="1" dirty="0" smtClean="0"/>
              <a:t> </a:t>
            </a:r>
            <a:r>
              <a:rPr lang="es-CO" sz="2000" b="1" dirty="0"/>
              <a:t>pasaron al lado de la Internacional </a:t>
            </a:r>
            <a:r>
              <a:rPr lang="es-CO" sz="2000" b="1" dirty="0" smtClean="0"/>
              <a:t>Comunista</a:t>
            </a:r>
            <a:endParaRPr lang="es-CO" sz="20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555776" y="465313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A diferencia de ello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26455775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2535</TotalTime>
  <Words>793</Words>
  <Application>Microsoft Office PowerPoint</Application>
  <PresentationFormat>Presentación en pantalla (4:3)</PresentationFormat>
  <Paragraphs>150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PAPEL DE LOS SINDICATOS EX</dc:title>
  <dc:creator>user</dc:creator>
  <cp:lastModifiedBy>user</cp:lastModifiedBy>
  <cp:revision>368</cp:revision>
  <dcterms:created xsi:type="dcterms:W3CDTF">2018-03-27T15:43:45Z</dcterms:created>
  <dcterms:modified xsi:type="dcterms:W3CDTF">2018-07-20T19:01:16Z</dcterms:modified>
</cp:coreProperties>
</file>